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2" r:id="rId3"/>
    <p:sldId id="263" r:id="rId4"/>
    <p:sldId id="269" r:id="rId5"/>
    <p:sldId id="288" r:id="rId6"/>
    <p:sldId id="276" r:id="rId7"/>
    <p:sldId id="281" r:id="rId8"/>
    <p:sldId id="282" r:id="rId9"/>
    <p:sldId id="283" r:id="rId10"/>
    <p:sldId id="284" r:id="rId11"/>
    <p:sldId id="273" r:id="rId12"/>
    <p:sldId id="279" r:id="rId13"/>
    <p:sldId id="277" r:id="rId14"/>
    <p:sldId id="286" r:id="rId15"/>
    <p:sldId id="294" r:id="rId16"/>
    <p:sldId id="287" r:id="rId17"/>
    <p:sldId id="295" r:id="rId18"/>
    <p:sldId id="275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27" autoAdjust="0"/>
  </p:normalViewPr>
  <p:slideViewPr>
    <p:cSldViewPr snapToGrid="0" showGuides="1">
      <p:cViewPr varScale="1">
        <p:scale>
          <a:sx n="74" d="100"/>
          <a:sy n="74" d="100"/>
        </p:scale>
        <p:origin x="1063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56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22.01.2023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22.01.2023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9" descr="asl_logo_right.png">
            <a:extLst>
              <a:ext uri="{FF2B5EF4-FFF2-40B4-BE49-F238E27FC236}">
                <a16:creationId xmlns:a16="http://schemas.microsoft.com/office/drawing/2014/main" id="{B31D7336-F880-044A-989A-A385D5410F48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3592" y="299370"/>
            <a:ext cx="2531530" cy="4103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8880" y="1016000"/>
            <a:ext cx="8046244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4428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78" y="360538"/>
            <a:ext cx="1682072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50122" y="6489088"/>
            <a:ext cx="945000" cy="180000"/>
          </a:xfrm>
        </p:spPr>
        <p:txBody>
          <a:bodyPr/>
          <a:lstStyle>
            <a:lvl1pPr marL="0" indent="0" algn="l">
              <a:buNone/>
              <a:defRPr sz="525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887" y="3860495"/>
            <a:ext cx="351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000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40362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603647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807244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45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79" y="1412875"/>
            <a:ext cx="8046244" cy="396000"/>
          </a:xfrm>
        </p:spPr>
        <p:txBody>
          <a:bodyPr/>
          <a:lstStyle>
            <a:lvl1pPr marL="0" indent="0">
              <a:buNone/>
              <a:defRPr b="1"/>
            </a:lvl1pPr>
            <a:lvl2pPr marL="200025" indent="0">
              <a:buNone/>
              <a:defRPr b="1"/>
            </a:lvl2pPr>
            <a:lvl3pPr marL="403622" indent="0">
              <a:buNone/>
              <a:defRPr b="1"/>
            </a:lvl3pPr>
            <a:lvl4pPr marL="603647" indent="0">
              <a:buNone/>
              <a:defRPr b="1"/>
            </a:lvl4pPr>
            <a:lvl5pPr marL="807244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17A3-1EBD-4BF4-AB0C-31B3C7169DB0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48880" y="2061399"/>
            <a:ext cx="8046244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05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AF7C950B-D853-B44D-9B03-E2F73C8EA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7" y="6507087"/>
            <a:ext cx="946171" cy="162001"/>
          </a:xfrm>
          <a:prstGeom prst="rect">
            <a:avLst/>
          </a:prstGeom>
        </p:spPr>
      </p:pic>
      <p:pic>
        <p:nvPicPr>
          <p:cNvPr id="13" name="Shape 9" descr="asl_logo_right.png">
            <a:extLst>
              <a:ext uri="{FF2B5EF4-FFF2-40B4-BE49-F238E27FC236}">
                <a16:creationId xmlns:a16="http://schemas.microsoft.com/office/drawing/2014/main" id="{227DB254-B274-114B-B4D8-CDD363868236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96" y="6435526"/>
            <a:ext cx="1576906" cy="2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 descr="asl_logo_right.png">
            <a:extLst>
              <a:ext uri="{FF2B5EF4-FFF2-40B4-BE49-F238E27FC236}">
                <a16:creationId xmlns:a16="http://schemas.microsoft.com/office/drawing/2014/main" id="{49C9905B-D33D-D14D-9091-43227CE10F1B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24262" y="6339226"/>
            <a:ext cx="2070861" cy="33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fik 9">
            <a:extLst>
              <a:ext uri="{FF2B5EF4-FFF2-40B4-BE49-F238E27FC236}">
                <a16:creationId xmlns:a16="http://schemas.microsoft.com/office/drawing/2014/main" id="{AE302D5E-C679-FE48-B934-251F75958B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78" y="360539"/>
            <a:ext cx="1682066" cy="287999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79" y="2135492"/>
            <a:ext cx="8046244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00025" indent="0">
              <a:buNone/>
              <a:defRPr>
                <a:solidFill>
                  <a:schemeClr val="bg1"/>
                </a:solidFill>
              </a:defRPr>
            </a:lvl2pPr>
            <a:lvl3pPr marL="405000" indent="0">
              <a:buNone/>
              <a:defRPr>
                <a:solidFill>
                  <a:schemeClr val="bg1"/>
                </a:solidFill>
              </a:defRPr>
            </a:lvl3pPr>
            <a:lvl4pPr marL="606403" indent="0">
              <a:buNone/>
              <a:defRPr>
                <a:solidFill>
                  <a:schemeClr val="bg1"/>
                </a:solidFill>
              </a:defRPr>
            </a:lvl4pPr>
            <a:lvl5pPr marL="81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24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1" name="Shape 9" descr="asl_logo_right.png">
            <a:extLst>
              <a:ext uri="{FF2B5EF4-FFF2-40B4-BE49-F238E27FC236}">
                <a16:creationId xmlns:a16="http://schemas.microsoft.com/office/drawing/2014/main" id="{C287B676-1F89-C043-8C3B-4B37A0263CB6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4196" y="6435526"/>
            <a:ext cx="1576906" cy="2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8FD4C8B-5C84-9D4C-968C-B41A97A176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77" y="6507087"/>
            <a:ext cx="946171" cy="162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04813" indent="-404813">
              <a:buFont typeface="+mj-lt"/>
              <a:buAutoNum type="arabicPeriod"/>
              <a:defRPr/>
            </a:lvl1pPr>
            <a:lvl2pPr marL="809625" indent="-404813">
              <a:buFont typeface="+mj-lt"/>
              <a:buAutoNum type="arabicPeriod"/>
              <a:defRPr/>
            </a:lvl2pPr>
            <a:lvl3pPr marL="1209675" indent="-400050">
              <a:buFont typeface="+mj-lt"/>
              <a:buAutoNum type="arabicPeriod"/>
              <a:defRPr/>
            </a:lvl3pPr>
            <a:lvl4pPr marL="1614488" indent="-404813">
              <a:buFont typeface="+mj-lt"/>
              <a:buAutoNum type="arabicPeriod"/>
              <a:defRPr/>
            </a:lvl4pPr>
            <a:lvl5pPr marL="2019300" indent="-404813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88F81-EBD6-438F-9B2F-98103B9884C6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76427-5E35-4749-8228-A55C9305D870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34A8ECAD-A2CD-7D46-9539-8285671AE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7" y="6507087"/>
            <a:ext cx="946171" cy="162001"/>
          </a:xfrm>
          <a:prstGeom prst="rect">
            <a:avLst/>
          </a:prstGeom>
        </p:spPr>
      </p:pic>
      <p:pic>
        <p:nvPicPr>
          <p:cNvPr id="13" name="Shape 9" descr="asl_logo_right.png">
            <a:extLst>
              <a:ext uri="{FF2B5EF4-FFF2-40B4-BE49-F238E27FC236}">
                <a16:creationId xmlns:a16="http://schemas.microsoft.com/office/drawing/2014/main" id="{348D3F05-D4D9-D94C-B77A-00147A801C6A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96" y="6435526"/>
            <a:ext cx="1576906" cy="2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79" y="1412875"/>
            <a:ext cx="8046244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591EB-4BCD-4075-9835-BA33130D85FC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878" y="5570138"/>
            <a:ext cx="4023123" cy="721233"/>
          </a:xfrm>
        </p:spPr>
        <p:txBody>
          <a:bodyPr anchor="b" anchorCtr="0"/>
          <a:lstStyle>
            <a:lvl1pPr marL="134541" indent="-134541">
              <a:spcBef>
                <a:spcPts val="0"/>
              </a:spcBef>
              <a:buFont typeface="+mj-lt"/>
              <a:buAutoNum type="arabicPeriod"/>
              <a:defRPr sz="600"/>
            </a:lvl1pPr>
            <a:lvl2pPr marL="200025" indent="0">
              <a:buNone/>
              <a:defRPr sz="600"/>
            </a:lvl2pPr>
            <a:lvl3pPr marL="403622" indent="0">
              <a:buNone/>
              <a:defRPr sz="600"/>
            </a:lvl3pPr>
            <a:lvl4pPr marL="603647" indent="0">
              <a:buNone/>
              <a:defRPr sz="600"/>
            </a:lvl4pPr>
            <a:lvl5pPr marL="807244" indent="0">
              <a:buNone/>
              <a:defRPr sz="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13" name="Grafik 9">
            <a:extLst>
              <a:ext uri="{FF2B5EF4-FFF2-40B4-BE49-F238E27FC236}">
                <a16:creationId xmlns:a16="http://schemas.microsoft.com/office/drawing/2014/main" id="{B9F2B5FE-7091-8041-A1A9-2765770A72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7" y="6507087"/>
            <a:ext cx="946171" cy="162001"/>
          </a:xfrm>
          <a:prstGeom prst="rect">
            <a:avLst/>
          </a:prstGeom>
        </p:spPr>
      </p:pic>
      <p:pic>
        <p:nvPicPr>
          <p:cNvPr id="14" name="Shape 9" descr="asl_logo_right.png">
            <a:extLst>
              <a:ext uri="{FF2B5EF4-FFF2-40B4-BE49-F238E27FC236}">
                <a16:creationId xmlns:a16="http://schemas.microsoft.com/office/drawing/2014/main" id="{54537156-F55F-5048-B544-56DC48AF1467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96" y="6435526"/>
            <a:ext cx="1576906" cy="2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C40AB-1701-4767-AF8B-CD020AD23BAE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878" y="1412874"/>
            <a:ext cx="8046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12" name="Grafik 9">
            <a:extLst>
              <a:ext uri="{FF2B5EF4-FFF2-40B4-BE49-F238E27FC236}">
                <a16:creationId xmlns:a16="http://schemas.microsoft.com/office/drawing/2014/main" id="{1E6C68E6-E240-7443-8693-D11807F113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7" y="6507087"/>
            <a:ext cx="946171" cy="162001"/>
          </a:xfrm>
          <a:prstGeom prst="rect">
            <a:avLst/>
          </a:prstGeom>
        </p:spPr>
      </p:pic>
      <p:pic>
        <p:nvPicPr>
          <p:cNvPr id="13" name="Shape 9" descr="asl_logo_right.png">
            <a:extLst>
              <a:ext uri="{FF2B5EF4-FFF2-40B4-BE49-F238E27FC236}">
                <a16:creationId xmlns:a16="http://schemas.microsoft.com/office/drawing/2014/main" id="{C64A9D98-B0A0-6449-9B49-73EE5AE3B9CC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96" y="6435526"/>
            <a:ext cx="1576906" cy="2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08732-9879-4438-A712-C09D34CF1748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878" y="260350"/>
            <a:ext cx="8046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352C1C2-0EBD-3249-AAA6-4C0CB3F846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7" y="6507087"/>
            <a:ext cx="946171" cy="162001"/>
          </a:xfrm>
          <a:prstGeom prst="rect">
            <a:avLst/>
          </a:prstGeom>
        </p:spPr>
      </p:pic>
      <p:pic>
        <p:nvPicPr>
          <p:cNvPr id="12" name="Shape 9" descr="asl_logo_right.png">
            <a:extLst>
              <a:ext uri="{FF2B5EF4-FFF2-40B4-BE49-F238E27FC236}">
                <a16:creationId xmlns:a16="http://schemas.microsoft.com/office/drawing/2014/main" id="{753DC212-484C-484C-9A0F-7563B5482BC7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96" y="6435526"/>
            <a:ext cx="1576906" cy="2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122" y="1412875"/>
            <a:ext cx="3942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418E-14BB-4BC4-B005-067E4236104B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879" y="1412875"/>
            <a:ext cx="378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13" name="Grafik 9">
            <a:extLst>
              <a:ext uri="{FF2B5EF4-FFF2-40B4-BE49-F238E27FC236}">
                <a16:creationId xmlns:a16="http://schemas.microsoft.com/office/drawing/2014/main" id="{0BD2B355-CCEB-4F49-9A61-5848B558C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7" y="6507087"/>
            <a:ext cx="946171" cy="162001"/>
          </a:xfrm>
          <a:prstGeom prst="rect">
            <a:avLst/>
          </a:prstGeom>
        </p:spPr>
      </p:pic>
      <p:pic>
        <p:nvPicPr>
          <p:cNvPr id="14" name="Shape 9" descr="asl_logo_right.png">
            <a:extLst>
              <a:ext uri="{FF2B5EF4-FFF2-40B4-BE49-F238E27FC236}">
                <a16:creationId xmlns:a16="http://schemas.microsoft.com/office/drawing/2014/main" id="{443102D0-CD18-4144-BE70-58E978A03B69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96" y="6435526"/>
            <a:ext cx="1576906" cy="2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79" y="5121800"/>
            <a:ext cx="3941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4703-6485-4B45-B640-F8212F2FE9AF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879" y="1412875"/>
            <a:ext cx="3942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3122" y="1412875"/>
            <a:ext cx="3942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53123" y="5121800"/>
            <a:ext cx="3942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pic>
        <p:nvPicPr>
          <p:cNvPr id="15" name="Grafik 9">
            <a:extLst>
              <a:ext uri="{FF2B5EF4-FFF2-40B4-BE49-F238E27FC236}">
                <a16:creationId xmlns:a16="http://schemas.microsoft.com/office/drawing/2014/main" id="{699EE5EC-3FFD-EF4F-BB1E-6ECB011D6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7" y="6507087"/>
            <a:ext cx="946171" cy="162001"/>
          </a:xfrm>
          <a:prstGeom prst="rect">
            <a:avLst/>
          </a:prstGeom>
        </p:spPr>
      </p:pic>
      <p:pic>
        <p:nvPicPr>
          <p:cNvPr id="16" name="Shape 9" descr="asl_logo_right.png">
            <a:extLst>
              <a:ext uri="{FF2B5EF4-FFF2-40B4-BE49-F238E27FC236}">
                <a16:creationId xmlns:a16="http://schemas.microsoft.com/office/drawing/2014/main" id="{E6EAFDE5-876A-7E49-86D6-0F75514A51E9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96" y="6435526"/>
            <a:ext cx="1576906" cy="2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79" y="4166442"/>
            <a:ext cx="8046245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629-AD5D-4E9E-92FD-B6B196162410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879" y="1412875"/>
            <a:ext cx="2565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30122" y="1414800"/>
            <a:ext cx="2565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89499" y="1414800"/>
            <a:ext cx="2565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16" name="Grafik 9">
            <a:extLst>
              <a:ext uri="{FF2B5EF4-FFF2-40B4-BE49-F238E27FC236}">
                <a16:creationId xmlns:a16="http://schemas.microsoft.com/office/drawing/2014/main" id="{62D9C670-7A1E-714A-98F1-236F46E84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877" y="6507087"/>
            <a:ext cx="946171" cy="162001"/>
          </a:xfrm>
          <a:prstGeom prst="rect">
            <a:avLst/>
          </a:prstGeom>
        </p:spPr>
      </p:pic>
      <p:pic>
        <p:nvPicPr>
          <p:cNvPr id="17" name="Shape 9" descr="asl_logo_right.png">
            <a:extLst>
              <a:ext uri="{FF2B5EF4-FFF2-40B4-BE49-F238E27FC236}">
                <a16:creationId xmlns:a16="http://schemas.microsoft.com/office/drawing/2014/main" id="{36147866-F8FE-6341-BA52-3EF6C877DFDA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196" y="6435526"/>
            <a:ext cx="1576906" cy="2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79" y="260351"/>
            <a:ext cx="8046244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879" y="1412875"/>
            <a:ext cx="8046244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855269" y="6522444"/>
            <a:ext cx="459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chemeClr val="tx1"/>
                </a:solidFill>
              </a:defRPr>
            </a:lvl1pPr>
          </a:lstStyle>
          <a:p>
            <a:fld id="{1DD02CEF-43D6-4F1B-AAD5-8A174CBBF7F6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47000" y="6522444"/>
            <a:ext cx="405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3190" y="6522444"/>
            <a:ext cx="241933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500" indent="-20250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03622" indent="-203597" algn="l" defTabSz="685800" rtl="0" eaLnBrk="1" latinLnBrk="0" hangingPunct="1">
        <a:lnSpc>
          <a:spcPct val="100000"/>
        </a:lnSpc>
        <a:spcBef>
          <a:spcPts val="375"/>
        </a:spcBef>
        <a:buFont typeface="Symbol" panose="05050102010706020507" pitchFamily="18" charset="2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07500" indent="-202500" algn="l" defTabSz="685800" rtl="0" eaLnBrk="1" latinLnBrk="0" hangingPunct="1">
        <a:lnSpc>
          <a:spcPct val="100000"/>
        </a:lnSpc>
        <a:spcBef>
          <a:spcPts val="375"/>
        </a:spcBef>
        <a:buFont typeface="Symbol" panose="05050102010706020507" pitchFamily="18" charset="2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03597" algn="l" defTabSz="685800" rtl="0" eaLnBrk="1" latinLnBrk="0" hangingPunct="1">
        <a:lnSpc>
          <a:spcPct val="100000"/>
        </a:lnSpc>
        <a:spcBef>
          <a:spcPts val="375"/>
        </a:spcBef>
        <a:buFont typeface="Symbol" panose="05050102010706020507" pitchFamily="18" charset="2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012500" indent="-202500" algn="l" defTabSz="685800" rtl="0" eaLnBrk="1" latinLnBrk="0" hangingPunct="1">
        <a:lnSpc>
          <a:spcPct val="100000"/>
        </a:lnSpc>
        <a:spcBef>
          <a:spcPts val="375"/>
        </a:spcBef>
        <a:buFont typeface="Symbol" panose="05050102010706020507" pitchFamily="18" charset="2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46" userDrawn="1">
          <p15:clr>
            <a:srgbClr val="F26B43"/>
          </p15:clr>
        </p15:guide>
        <p15:guide id="3" pos="5414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etfos.unios.hr/r3dvgroup/index.php?id=crd_dataset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.JP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0" r="12150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7"/>
            <a:ext cx="6135554" cy="3287764"/>
          </a:xfrm>
        </p:spPr>
        <p:txBody>
          <a:bodyPr/>
          <a:lstStyle/>
          <a:p>
            <a:r>
              <a:rPr lang="en-GB" dirty="0"/>
              <a:t>Autonomous Crop Row Detection for a Laser-based Weeding Robot</a:t>
            </a:r>
            <a:br>
              <a:rPr lang="en-GB" dirty="0"/>
            </a:br>
            <a:endParaRPr lang="de-CH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AE128F0-D1D2-1E43-83A7-14961A758D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887" y="3964226"/>
            <a:ext cx="3510000" cy="1319750"/>
          </a:xfrm>
        </p:spPr>
        <p:txBody>
          <a:bodyPr/>
          <a:lstStyle/>
          <a:p>
            <a:r>
              <a:rPr lang="de-DE" b="1" dirty="0"/>
              <a:t>Roxane Mérat</a:t>
            </a:r>
          </a:p>
          <a:p>
            <a:r>
              <a:rPr lang="de-DE" dirty="0"/>
              <a:t>Semester Project</a:t>
            </a:r>
          </a:p>
          <a:p>
            <a:endParaRPr lang="de-DE" dirty="0"/>
          </a:p>
          <a:p>
            <a:r>
              <a:rPr lang="de-DE" b="1" dirty="0"/>
              <a:t>Supervisors</a:t>
            </a:r>
            <a:r>
              <a:rPr lang="de-DE" dirty="0"/>
              <a:t> :</a:t>
            </a:r>
          </a:p>
          <a:p>
            <a:r>
              <a:rPr lang="de-DE" dirty="0"/>
              <a:t>Cornelius von Einem</a:t>
            </a:r>
          </a:p>
          <a:p>
            <a:r>
              <a:rPr lang="de-DE" dirty="0"/>
              <a:t>Patrick Barton</a:t>
            </a:r>
          </a:p>
          <a:p>
            <a:r>
              <a:rPr lang="en-US" dirty="0"/>
              <a:t>Prof. Dr. R. Siegwart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RANSAC Lines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291" y="4222040"/>
            <a:ext cx="4514444" cy="1905915"/>
          </a:xfrm>
        </p:spPr>
        <p:txBody>
          <a:bodyPr/>
          <a:lstStyle/>
          <a:p>
            <a:pPr marL="0" indent="0" algn="ctr">
              <a:buNone/>
            </a:pPr>
            <a:r>
              <a:rPr lang="de-CH" sz="1600" b="1" dirty="0" err="1"/>
              <a:t>Detection</a:t>
            </a:r>
            <a:r>
              <a:rPr lang="de-CH" sz="1600" b="1" dirty="0"/>
              <a:t> </a:t>
            </a:r>
            <a:r>
              <a:rPr lang="de-CH" sz="1600" b="1" dirty="0" err="1"/>
              <a:t>with</a:t>
            </a:r>
            <a:r>
              <a:rPr lang="de-CH" sz="1600" b="1" dirty="0"/>
              <a:t> Hough Transform : </a:t>
            </a:r>
          </a:p>
          <a:p>
            <a:pPr algn="ctr"/>
            <a:r>
              <a:rPr lang="de-CH" sz="1600" dirty="0"/>
              <a:t>Every K </a:t>
            </a:r>
            <a:r>
              <a:rPr lang="de-CH" sz="1600" dirty="0" err="1"/>
              <a:t>frames</a:t>
            </a:r>
            <a:endParaRPr lang="de-CH" sz="1600" dirty="0"/>
          </a:p>
          <a:p>
            <a:pPr algn="ctr"/>
            <a:r>
              <a:rPr lang="de-CH" sz="1600" dirty="0" err="1"/>
              <a:t>If</a:t>
            </a:r>
            <a:r>
              <a:rPr lang="de-CH" sz="1600" dirty="0"/>
              <a:t> </a:t>
            </a:r>
            <a:r>
              <a:rPr lang="de-CH" sz="1600" dirty="0" err="1"/>
              <a:t>distance</a:t>
            </a:r>
            <a:r>
              <a:rPr lang="de-CH" sz="1600" dirty="0"/>
              <a:t> </a:t>
            </a:r>
            <a:r>
              <a:rPr lang="de-CH" sz="1600" dirty="0" err="1"/>
              <a:t>between</a:t>
            </a:r>
            <a:r>
              <a:rPr lang="de-CH" sz="1600" dirty="0"/>
              <a:t> </a:t>
            </a:r>
            <a:r>
              <a:rPr lang="de-CH" sz="1600" dirty="0" err="1"/>
              <a:t>crop</a:t>
            </a:r>
            <a:r>
              <a:rPr lang="de-CH" sz="1600" dirty="0"/>
              <a:t> </a:t>
            </a:r>
            <a:r>
              <a:rPr lang="de-CH" sz="1600" dirty="0" err="1"/>
              <a:t>row</a:t>
            </a:r>
            <a:r>
              <a:rPr lang="de-CH" sz="1600" dirty="0"/>
              <a:t> </a:t>
            </a:r>
            <a:r>
              <a:rPr lang="de-CH" sz="1600" dirty="0" err="1"/>
              <a:t>too</a:t>
            </a:r>
            <a:r>
              <a:rPr lang="de-CH" sz="1600" dirty="0"/>
              <a:t> </a:t>
            </a:r>
            <a:r>
              <a:rPr lang="de-CH" sz="1600" dirty="0" err="1"/>
              <a:t>small</a:t>
            </a:r>
            <a:endParaRPr lang="de-CH" sz="1600" dirty="0"/>
          </a:p>
          <a:p>
            <a:pPr algn="ctr"/>
            <a:r>
              <a:rPr lang="de-CH" sz="1600" dirty="0" err="1"/>
              <a:t>If</a:t>
            </a:r>
            <a:r>
              <a:rPr lang="de-CH" sz="1600" dirty="0"/>
              <a:t> angle </a:t>
            </a:r>
            <a:r>
              <a:rPr lang="de-CH" sz="1600" dirty="0" err="1"/>
              <a:t>too</a:t>
            </a:r>
            <a:r>
              <a:rPr lang="de-CH" sz="1600" dirty="0"/>
              <a:t> </a:t>
            </a:r>
            <a:r>
              <a:rPr lang="de-CH" sz="1600" dirty="0" err="1"/>
              <a:t>close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horizon</a:t>
            </a:r>
            <a:r>
              <a:rPr lang="de-CH" sz="1600" dirty="0"/>
              <a:t> angle</a:t>
            </a:r>
          </a:p>
          <a:p>
            <a:pPr algn="ctr"/>
            <a:r>
              <a:rPr lang="de-CH" sz="1600" dirty="0" err="1"/>
              <a:t>If</a:t>
            </a:r>
            <a:r>
              <a:rPr lang="de-CH" sz="1600" dirty="0"/>
              <a:t> </a:t>
            </a:r>
            <a:r>
              <a:rPr lang="de-CH" sz="1600" dirty="0" err="1"/>
              <a:t>too</a:t>
            </a:r>
            <a:r>
              <a:rPr lang="de-CH" sz="1600" dirty="0"/>
              <a:t> </a:t>
            </a:r>
            <a:r>
              <a:rPr lang="de-CH" sz="1600" dirty="0" err="1"/>
              <a:t>few</a:t>
            </a:r>
            <a:r>
              <a:rPr lang="de-CH" sz="1600" dirty="0"/>
              <a:t> </a:t>
            </a:r>
            <a:r>
              <a:rPr lang="de-CH" sz="1600" dirty="0" err="1"/>
              <a:t>points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RANSAC </a:t>
            </a:r>
          </a:p>
          <a:p>
            <a:pPr algn="ctr">
              <a:buFontTx/>
              <a:buChar char="-"/>
            </a:pPr>
            <a:endParaRPr lang="de-CH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F306-00A6-4E37-8BFD-9EFD6982EC77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2C3FF79E-DBF4-03CC-7616-0CD5D213F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9" y="990863"/>
            <a:ext cx="3779542" cy="2834657"/>
          </a:xfrm>
          <a:prstGeom prst="rect">
            <a:avLst/>
          </a:prstGeom>
        </p:spPr>
      </p:pic>
      <p:pic>
        <p:nvPicPr>
          <p:cNvPr id="17" name="Picture 16" descr="A picture containing outdoor, grass, line&#10;&#10;Description automatically generated">
            <a:extLst>
              <a:ext uri="{FF2B5EF4-FFF2-40B4-BE49-F238E27FC236}">
                <a16:creationId xmlns:a16="http://schemas.microsoft.com/office/drawing/2014/main" id="{E783BD32-6469-A7F5-7AB2-C5129B2FA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578" y="990863"/>
            <a:ext cx="3779543" cy="283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E95F95-2B20-9E9A-5B53-171D324F0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054" y="-1"/>
            <a:ext cx="4582946" cy="8185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CF8A19-1357-458C-0173-9D435339BF03}"/>
              </a:ext>
            </a:extLst>
          </p:cNvPr>
          <p:cNvSpPr/>
          <p:nvPr/>
        </p:nvSpPr>
        <p:spPr>
          <a:xfrm>
            <a:off x="7693378" y="-1"/>
            <a:ext cx="750712" cy="4967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7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879" y="3429000"/>
            <a:ext cx="4345850" cy="2832197"/>
          </a:xfrm>
        </p:spPr>
        <p:txBody>
          <a:bodyPr anchor="ctr"/>
          <a:lstStyle/>
          <a:p>
            <a:pPr marL="0" indent="0">
              <a:buNone/>
            </a:pPr>
            <a:r>
              <a:rPr lang="de-CH" b="1" dirty="0"/>
              <a:t>Values </a:t>
            </a:r>
            <a:r>
              <a:rPr lang="de-CH" dirty="0"/>
              <a:t>[1] 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dirty="0"/>
              <a:t>m – </a:t>
            </a:r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crop</a:t>
            </a:r>
            <a:r>
              <a:rPr lang="de-CH" dirty="0"/>
              <a:t> </a:t>
            </a:r>
            <a:r>
              <a:rPr lang="de-CH" dirty="0" err="1"/>
              <a:t>tbd</a:t>
            </a:r>
            <a:endParaRPr lang="de-CH" dirty="0"/>
          </a:p>
          <a:p>
            <a:pPr marL="0" indent="0">
              <a:spcBef>
                <a:spcPts val="600"/>
              </a:spcBef>
              <a:buNone/>
            </a:pPr>
            <a:r>
              <a:rPr lang="de-CH" dirty="0"/>
              <a:t>v0 –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line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evaluation</a:t>
            </a:r>
            <a:r>
              <a:rPr lang="de-CH" dirty="0"/>
              <a:t> </a:t>
            </a:r>
            <a:r>
              <a:rPr lang="de-CH" dirty="0" err="1"/>
              <a:t>starts</a:t>
            </a:r>
            <a:r>
              <a:rPr lang="de-CH" dirty="0"/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dirty="0"/>
              <a:t>h – </a:t>
            </a:r>
            <a:r>
              <a:rPr lang="de-CH" dirty="0" err="1"/>
              <a:t>height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endParaRPr lang="de-CH" dirty="0"/>
          </a:p>
          <a:p>
            <a:pPr marL="0" indent="0">
              <a:spcBef>
                <a:spcPts val="600"/>
              </a:spcBef>
              <a:buNone/>
            </a:pPr>
            <a:r>
              <a:rPr lang="de-CH" dirty="0"/>
              <a:t>u* – </a:t>
            </a:r>
            <a:r>
              <a:rPr lang="de-CH" dirty="0" err="1"/>
              <a:t>ground</a:t>
            </a:r>
            <a:r>
              <a:rPr lang="de-CH" dirty="0"/>
              <a:t> </a:t>
            </a:r>
            <a:r>
              <a:rPr lang="de-CH" dirty="0" err="1"/>
              <a:t>truth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on </a:t>
            </a:r>
            <a:r>
              <a:rPr lang="de-CH" dirty="0" err="1"/>
              <a:t>line</a:t>
            </a:r>
            <a:r>
              <a:rPr lang="de-CH" dirty="0"/>
              <a:t> v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dirty="0"/>
              <a:t>u – </a:t>
            </a:r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point</a:t>
            </a:r>
            <a:r>
              <a:rPr lang="de-CH" dirty="0"/>
              <a:t> on </a:t>
            </a:r>
            <a:r>
              <a:rPr lang="de-CH" dirty="0" err="1"/>
              <a:t>line</a:t>
            </a:r>
            <a:r>
              <a:rPr lang="de-CH" dirty="0"/>
              <a:t> v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de-CH" dirty="0"/>
              <a:t>d – </a:t>
            </a:r>
            <a:r>
              <a:rPr lang="de-CH" dirty="0" err="1"/>
              <a:t>distance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crops</a:t>
            </a:r>
            <a:endParaRPr lang="de-CH" dirty="0"/>
          </a:p>
          <a:p>
            <a:pPr marL="0" indent="0">
              <a:spcBef>
                <a:spcPts val="600"/>
              </a:spcBef>
              <a:buNone/>
            </a:pPr>
            <a:r>
              <a:rPr lang="el-GR" dirty="0"/>
              <a:t>σ</a:t>
            </a:r>
            <a:r>
              <a:rPr lang="en-GB" dirty="0"/>
              <a:t> – desired accuracy needed, 0.25 in my case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GB" sz="1200" dirty="0"/>
              <a:t>[1] : Method proposed by Vidovic et al., </a:t>
            </a:r>
            <a:r>
              <a:rPr lang="en-GB" sz="1200" dirty="0">
                <a:hlinkClick r:id="rId2"/>
              </a:rPr>
              <a:t>http://www.etfos.unios.hr/r3dvgroup/index.php?id=crd_dataset</a:t>
            </a:r>
            <a:r>
              <a:rPr lang="en-GB" sz="1200" dirty="0"/>
              <a:t> 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FA7-E179-4A4B-B011-BD87CF36385B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2A9DD-D6DC-8585-EA2B-B35858B2E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2" y="1354716"/>
            <a:ext cx="2893421" cy="1523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6235B2-1294-F234-9257-07DC18CB8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398" y="134163"/>
            <a:ext cx="3209288" cy="172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C05D85-BE43-7AB6-22E8-093E27D19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98" y="1940959"/>
            <a:ext cx="3047619" cy="2285714"/>
          </a:xfrm>
          <a:prstGeom prst="rect">
            <a:avLst/>
          </a:prstGeom>
        </p:spPr>
      </p:pic>
      <p:pic>
        <p:nvPicPr>
          <p:cNvPr id="19" name="Picture 18" descr="A picture containing ground, outdoor, green&#10;&#10;Description automatically generated">
            <a:extLst>
              <a:ext uri="{FF2B5EF4-FFF2-40B4-BE49-F238E27FC236}">
                <a16:creationId xmlns:a16="http://schemas.microsoft.com/office/drawing/2014/main" id="{67457B3D-1699-0AAB-3168-B58DD4F5C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98" y="4310847"/>
            <a:ext cx="3057722" cy="22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(1) : 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FA7-E179-4A4B-B011-BD87CF36385B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4CB0337-6EF0-25A1-743B-D8B6A0B0E49F}"/>
              </a:ext>
            </a:extLst>
          </p:cNvPr>
          <p:cNvGrpSpPr/>
          <p:nvPr/>
        </p:nvGrpSpPr>
        <p:grpSpPr>
          <a:xfrm>
            <a:off x="3306093" y="3298895"/>
            <a:ext cx="2387242" cy="673276"/>
            <a:chOff x="3306093" y="3298895"/>
            <a:chExt cx="2387242" cy="6732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A6AFFA-5383-1743-6F28-7AA10840ACAD}"/>
                </a:ext>
              </a:extLst>
            </p:cNvPr>
            <p:cNvSpPr txBox="1"/>
            <p:nvPr/>
          </p:nvSpPr>
          <p:spPr>
            <a:xfrm>
              <a:off x="3306093" y="3298895"/>
              <a:ext cx="149912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/>
                <a:t>Score = 0.92</a:t>
              </a:r>
              <a:endParaRPr lang="en-US" dirty="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FA0D2492-43EE-8A79-42F4-2E32ED7FF18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805221" y="3483561"/>
              <a:ext cx="888114" cy="488610"/>
            </a:xfrm>
            <a:prstGeom prst="bentConnector3">
              <a:avLst>
                <a:gd name="adj1" fmla="val 10064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C393DA-AD3F-BB84-BA3A-45EBF54943A5}"/>
              </a:ext>
            </a:extLst>
          </p:cNvPr>
          <p:cNvGrpSpPr/>
          <p:nvPr/>
        </p:nvGrpSpPr>
        <p:grpSpPr>
          <a:xfrm>
            <a:off x="5714100" y="2465697"/>
            <a:ext cx="1882548" cy="664748"/>
            <a:chOff x="7284326" y="2719580"/>
            <a:chExt cx="1882548" cy="6647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B32A21-C450-F4BC-0767-E627770F74C2}"/>
                </a:ext>
              </a:extLst>
            </p:cNvPr>
            <p:cNvSpPr txBox="1"/>
            <p:nvPr/>
          </p:nvSpPr>
          <p:spPr>
            <a:xfrm>
              <a:off x="7667746" y="3014996"/>
              <a:ext cx="149912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/>
                <a:t>Score = 0.98</a:t>
              </a:r>
              <a:endParaRPr lang="en-US" dirty="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404CB1F0-3822-5444-E65B-4DC794AC7D52}"/>
                </a:ext>
              </a:extLst>
            </p:cNvPr>
            <p:cNvCxnSpPr>
              <a:stCxn id="16" idx="1"/>
            </p:cNvCxnSpPr>
            <p:nvPr/>
          </p:nvCxnSpPr>
          <p:spPr>
            <a:xfrm rot="10800000">
              <a:off x="7284326" y="2719580"/>
              <a:ext cx="383421" cy="48008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 descr="A picture containing outdoor, field&#10;&#10;Description automatically generated">
            <a:extLst>
              <a:ext uri="{FF2B5EF4-FFF2-40B4-BE49-F238E27FC236}">
                <a16:creationId xmlns:a16="http://schemas.microsoft.com/office/drawing/2014/main" id="{75C67FCB-F162-81EB-71E4-C280A71C2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" y="3952424"/>
            <a:ext cx="2129084" cy="1596813"/>
          </a:xfrm>
          <a:prstGeom prst="rect">
            <a:avLst/>
          </a:prstGeom>
        </p:spPr>
      </p:pic>
      <p:pic>
        <p:nvPicPr>
          <p:cNvPr id="20" name="Picture 19" descr="A picture containing post, outdoor, laser&#10;&#10;Description automatically generated">
            <a:extLst>
              <a:ext uri="{FF2B5EF4-FFF2-40B4-BE49-F238E27FC236}">
                <a16:creationId xmlns:a16="http://schemas.microsoft.com/office/drawing/2014/main" id="{FA993D24-CF22-4DF4-E502-480BDBC71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02" y="3952419"/>
            <a:ext cx="2129084" cy="1596813"/>
          </a:xfrm>
          <a:prstGeom prst="rect">
            <a:avLst/>
          </a:prstGeom>
        </p:spPr>
      </p:pic>
      <p:pic>
        <p:nvPicPr>
          <p:cNvPr id="22" name="Picture 21" descr="A picture containing red, post, accessory&#10;&#10;Description automatically generated">
            <a:extLst>
              <a:ext uri="{FF2B5EF4-FFF2-40B4-BE49-F238E27FC236}">
                <a16:creationId xmlns:a16="http://schemas.microsoft.com/office/drawing/2014/main" id="{B28574B8-A205-F44B-7964-6379B755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27" y="3952421"/>
            <a:ext cx="2129084" cy="1596813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D5E87BB7-B796-9E03-77DA-F5578DF9D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81" y="3952418"/>
            <a:ext cx="2129084" cy="1596813"/>
          </a:xfrm>
          <a:prstGeom prst="rect">
            <a:avLst/>
          </a:prstGeom>
        </p:spPr>
      </p:pic>
      <p:pic>
        <p:nvPicPr>
          <p:cNvPr id="29" name="Picture 28" descr="A picture containing grass, outdoor, dirt, field&#10;&#10;Description automatically generated">
            <a:extLst>
              <a:ext uri="{FF2B5EF4-FFF2-40B4-BE49-F238E27FC236}">
                <a16:creationId xmlns:a16="http://schemas.microsoft.com/office/drawing/2014/main" id="{61FCEF19-2484-BCEB-471C-957F23B68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3" y="891379"/>
            <a:ext cx="2112530" cy="1584398"/>
          </a:xfrm>
          <a:prstGeom prst="rect">
            <a:avLst/>
          </a:prstGeom>
        </p:spPr>
      </p:pic>
      <p:pic>
        <p:nvPicPr>
          <p:cNvPr id="31" name="Picture 30" descr="A picture containing red&#10;&#10;Description automatically generated">
            <a:extLst>
              <a:ext uri="{FF2B5EF4-FFF2-40B4-BE49-F238E27FC236}">
                <a16:creationId xmlns:a16="http://schemas.microsoft.com/office/drawing/2014/main" id="{AC1E7331-683A-3A9C-F050-1E697AEABF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59" y="901458"/>
            <a:ext cx="2085652" cy="1564239"/>
          </a:xfrm>
          <a:prstGeom prst="rect">
            <a:avLst/>
          </a:prstGeom>
        </p:spPr>
      </p:pic>
      <p:pic>
        <p:nvPicPr>
          <p:cNvPr id="33" name="Picture 32" descr="A picture containing outdoor, post&#10;&#10;Description automatically generated">
            <a:extLst>
              <a:ext uri="{FF2B5EF4-FFF2-40B4-BE49-F238E27FC236}">
                <a16:creationId xmlns:a16="http://schemas.microsoft.com/office/drawing/2014/main" id="{C6DDD08C-C98B-3027-90EF-0E55072B0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351" y="885079"/>
            <a:ext cx="2107490" cy="1580618"/>
          </a:xfrm>
          <a:prstGeom prst="rect">
            <a:avLst/>
          </a:prstGeom>
        </p:spPr>
      </p:pic>
      <p:pic>
        <p:nvPicPr>
          <p:cNvPr id="35" name="Picture 34" descr="A picture containing web, chain, outdoor object&#10;&#10;Description automatically generated">
            <a:extLst>
              <a:ext uri="{FF2B5EF4-FFF2-40B4-BE49-F238E27FC236}">
                <a16:creationId xmlns:a16="http://schemas.microsoft.com/office/drawing/2014/main" id="{1C38D588-B339-8895-D442-D036F9C949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84" y="881705"/>
            <a:ext cx="2138326" cy="160374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01DE7D9-9D47-196A-1DEA-6D91C7CE0D15}"/>
              </a:ext>
            </a:extLst>
          </p:cNvPr>
          <p:cNvGrpSpPr/>
          <p:nvPr/>
        </p:nvGrpSpPr>
        <p:grpSpPr>
          <a:xfrm>
            <a:off x="692483" y="5620338"/>
            <a:ext cx="7706268" cy="283967"/>
            <a:chOff x="692483" y="5620338"/>
            <a:chExt cx="7706268" cy="28396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0C2151-6687-47F2-FA9C-AB9637A20F21}"/>
                </a:ext>
              </a:extLst>
            </p:cNvPr>
            <p:cNvSpPr txBox="1"/>
            <p:nvPr/>
          </p:nvSpPr>
          <p:spPr>
            <a:xfrm>
              <a:off x="7311787" y="5627306"/>
              <a:ext cx="1086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Ground Truth</a:t>
              </a:r>
              <a:endParaRPr lang="en-US" sz="1200" i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827474-6994-9E96-0947-A11320437A51}"/>
                </a:ext>
              </a:extLst>
            </p:cNvPr>
            <p:cNvSpPr txBox="1"/>
            <p:nvPr/>
          </p:nvSpPr>
          <p:spPr>
            <a:xfrm>
              <a:off x="5343132" y="5620339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Results</a:t>
              </a:r>
              <a:endParaRPr lang="en-US" sz="1200" i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941C16-680A-D70E-A50A-DB06B179E90B}"/>
                </a:ext>
              </a:extLst>
            </p:cNvPr>
            <p:cNvSpPr txBox="1"/>
            <p:nvPr/>
          </p:nvSpPr>
          <p:spPr>
            <a:xfrm>
              <a:off x="2692130" y="5627306"/>
              <a:ext cx="1713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Vegetation segmented</a:t>
              </a:r>
              <a:endParaRPr lang="en-US" sz="1200" i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A3A1DF-43FF-19E1-6F26-40518050C25B}"/>
                </a:ext>
              </a:extLst>
            </p:cNvPr>
            <p:cNvSpPr txBox="1"/>
            <p:nvPr/>
          </p:nvSpPr>
          <p:spPr>
            <a:xfrm>
              <a:off x="692483" y="5620338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Original Image</a:t>
              </a:r>
              <a:endParaRPr lang="en-US" sz="1200" i="1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8287CE-6EC0-07D5-71CB-EA9A2D6F4286}"/>
              </a:ext>
            </a:extLst>
          </p:cNvPr>
          <p:cNvGrpSpPr/>
          <p:nvPr/>
        </p:nvGrpSpPr>
        <p:grpSpPr>
          <a:xfrm>
            <a:off x="733570" y="629996"/>
            <a:ext cx="7706268" cy="283967"/>
            <a:chOff x="692483" y="5620338"/>
            <a:chExt cx="7706268" cy="28396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688543-11AE-E1BA-3FC1-EF9A697D7281}"/>
                </a:ext>
              </a:extLst>
            </p:cNvPr>
            <p:cNvSpPr txBox="1"/>
            <p:nvPr/>
          </p:nvSpPr>
          <p:spPr>
            <a:xfrm>
              <a:off x="7311787" y="5627306"/>
              <a:ext cx="1086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Ground Truth</a:t>
              </a:r>
              <a:endParaRPr lang="en-US" sz="1200" i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B94433-F13E-A6DD-6DAE-52FDE70C596E}"/>
                </a:ext>
              </a:extLst>
            </p:cNvPr>
            <p:cNvSpPr txBox="1"/>
            <p:nvPr/>
          </p:nvSpPr>
          <p:spPr>
            <a:xfrm>
              <a:off x="5343132" y="5620339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Results</a:t>
              </a:r>
              <a:endParaRPr lang="en-US" sz="1200" i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B564E9-0C6A-8D11-9310-F364CDAD9F65}"/>
                </a:ext>
              </a:extLst>
            </p:cNvPr>
            <p:cNvSpPr txBox="1"/>
            <p:nvPr/>
          </p:nvSpPr>
          <p:spPr>
            <a:xfrm>
              <a:off x="2692130" y="5627306"/>
              <a:ext cx="1713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Vegetation segmented</a:t>
              </a:r>
              <a:endParaRPr lang="en-US" sz="1200" i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4BB27F-1588-D6C1-2C07-6ECD401E391B}"/>
                </a:ext>
              </a:extLst>
            </p:cNvPr>
            <p:cNvSpPr txBox="1"/>
            <p:nvPr/>
          </p:nvSpPr>
          <p:spPr>
            <a:xfrm>
              <a:off x="692483" y="5620338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Original Image</a:t>
              </a:r>
              <a:endParaRPr lang="en-US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16527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(2) : 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0FA7-E179-4A4B-B011-BD87CF36385B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E42C29-2CA2-1A18-3999-165F7D466250}"/>
              </a:ext>
            </a:extLst>
          </p:cNvPr>
          <p:cNvSpPr txBox="1"/>
          <p:nvPr/>
        </p:nvSpPr>
        <p:spPr>
          <a:xfrm>
            <a:off x="7335205" y="2642764"/>
            <a:ext cx="14991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Score = 0.93</a:t>
            </a:r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575EBD5-74D6-8A1D-08C5-B3F5EC23CB68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>
            <a:off x="6250111" y="2294766"/>
            <a:ext cx="1085095" cy="5326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A3B053-29B2-78D3-C729-949ED78D6BCF}"/>
              </a:ext>
            </a:extLst>
          </p:cNvPr>
          <p:cNvSpPr txBox="1"/>
          <p:nvPr/>
        </p:nvSpPr>
        <p:spPr>
          <a:xfrm>
            <a:off x="3781342" y="3241973"/>
            <a:ext cx="14991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Score = 0.85</a:t>
            </a:r>
            <a:endParaRPr lang="en-US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B9FEF97-778F-4961-DF56-DEB223EA3936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5280470" y="3426639"/>
            <a:ext cx="238541" cy="48861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 descr="A patch of dirt with plants growing in it&#10;&#10;Description automatically generated with low confidence">
            <a:extLst>
              <a:ext uri="{FF2B5EF4-FFF2-40B4-BE49-F238E27FC236}">
                <a16:creationId xmlns:a16="http://schemas.microsoft.com/office/drawing/2014/main" id="{AEE5B103-5F08-1271-D658-67D447BB8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1" y="3917611"/>
            <a:ext cx="2129084" cy="1596813"/>
          </a:xfrm>
          <a:prstGeom prst="rect">
            <a:avLst/>
          </a:prstGeom>
        </p:spPr>
      </p:pic>
      <p:pic>
        <p:nvPicPr>
          <p:cNvPr id="13" name="Picture 12" descr="A picture containing indoor, outdoor object, night sky&#10;&#10;Description automatically generated">
            <a:extLst>
              <a:ext uri="{FF2B5EF4-FFF2-40B4-BE49-F238E27FC236}">
                <a16:creationId xmlns:a16="http://schemas.microsoft.com/office/drawing/2014/main" id="{2109E33E-AECB-7D1D-F8ED-BCA8F0859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03" y="3917610"/>
            <a:ext cx="2129086" cy="1596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3BEB22-EDEB-5B4F-881A-6B64F082431B}"/>
              </a:ext>
            </a:extLst>
          </p:cNvPr>
          <p:cNvSpPr txBox="1"/>
          <p:nvPr/>
        </p:nvSpPr>
        <p:spPr>
          <a:xfrm>
            <a:off x="432084" y="5961932"/>
            <a:ext cx="827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On complete dataset : average score of 0.92 for non bushy images, 0.6 for bushy images</a:t>
            </a:r>
            <a:endParaRPr lang="en-US" sz="1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D43F1C-ED39-2E1E-F90A-CB584216D576}"/>
              </a:ext>
            </a:extLst>
          </p:cNvPr>
          <p:cNvGrpSpPr/>
          <p:nvPr/>
        </p:nvGrpSpPr>
        <p:grpSpPr>
          <a:xfrm>
            <a:off x="112671" y="710351"/>
            <a:ext cx="8861913" cy="1613069"/>
            <a:chOff x="112671" y="710351"/>
            <a:chExt cx="8861913" cy="1613069"/>
          </a:xfrm>
        </p:grpSpPr>
        <p:pic>
          <p:nvPicPr>
            <p:cNvPr id="7" name="Picture 6" descr="A picture containing ground, grass, outdoor, dirt&#10;&#10;Description automatically generated">
              <a:extLst>
                <a:ext uri="{FF2B5EF4-FFF2-40B4-BE49-F238E27FC236}">
                  <a16:creationId xmlns:a16="http://schemas.microsoft.com/office/drawing/2014/main" id="{B96D9900-5B2B-9B23-F23D-DC101A317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71" y="710351"/>
              <a:ext cx="2129084" cy="1596813"/>
            </a:xfrm>
            <a:prstGeom prst="rect">
              <a:avLst/>
            </a:prstGeom>
          </p:spPr>
        </p:pic>
        <p:pic>
          <p:nvPicPr>
            <p:cNvPr id="19" name="Picture 18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548569DA-F096-201E-9D84-680F97A5A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702" y="710351"/>
              <a:ext cx="2129084" cy="1596813"/>
            </a:xfrm>
            <a:prstGeom prst="rect">
              <a:avLst/>
            </a:prstGeom>
          </p:spPr>
        </p:pic>
        <p:pic>
          <p:nvPicPr>
            <p:cNvPr id="9" name="Picture 8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16F3CBB3-BECC-5159-611D-39394DA38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5" t="20715" r="6631" b="6223"/>
            <a:stretch/>
          </p:blipFill>
          <p:spPr>
            <a:xfrm>
              <a:off x="6845497" y="715034"/>
              <a:ext cx="2129087" cy="1608386"/>
            </a:xfrm>
            <a:prstGeom prst="rect">
              <a:avLst/>
            </a:prstGeom>
          </p:spPr>
        </p:pic>
      </p:grp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D82BB158-85FF-8811-7C3C-8A7A84B799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20921" r="6277" b="6604"/>
          <a:stretch/>
        </p:blipFill>
        <p:spPr>
          <a:xfrm>
            <a:off x="6871454" y="3919046"/>
            <a:ext cx="2103130" cy="159537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7D60D0-265C-C002-0C85-184013D3E142}"/>
              </a:ext>
            </a:extLst>
          </p:cNvPr>
          <p:cNvGrpSpPr/>
          <p:nvPr/>
        </p:nvGrpSpPr>
        <p:grpSpPr>
          <a:xfrm>
            <a:off x="590793" y="5502484"/>
            <a:ext cx="7706268" cy="283967"/>
            <a:chOff x="692483" y="5620338"/>
            <a:chExt cx="7706268" cy="2839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E98B2F-2043-BEBE-93BE-C7F4CD8711DA}"/>
                </a:ext>
              </a:extLst>
            </p:cNvPr>
            <p:cNvSpPr txBox="1"/>
            <p:nvPr/>
          </p:nvSpPr>
          <p:spPr>
            <a:xfrm>
              <a:off x="7311787" y="5627306"/>
              <a:ext cx="1086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Ground Truth</a:t>
              </a:r>
              <a:endParaRPr lang="en-US" sz="1200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54B74C-7B30-560A-C848-63C580445F30}"/>
                </a:ext>
              </a:extLst>
            </p:cNvPr>
            <p:cNvSpPr txBox="1"/>
            <p:nvPr/>
          </p:nvSpPr>
          <p:spPr>
            <a:xfrm>
              <a:off x="5343132" y="5620339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Results</a:t>
              </a:r>
              <a:endParaRPr lang="en-US" sz="1200" i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C338A4-F872-776F-4DF8-A5E088759B91}"/>
                </a:ext>
              </a:extLst>
            </p:cNvPr>
            <p:cNvSpPr txBox="1"/>
            <p:nvPr/>
          </p:nvSpPr>
          <p:spPr>
            <a:xfrm>
              <a:off x="2692130" y="5627306"/>
              <a:ext cx="1713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Vegetation segmented</a:t>
              </a:r>
              <a:endParaRPr lang="en-US" sz="1200" i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C68E6B-C433-B160-14D1-29ED77787CF5}"/>
                </a:ext>
              </a:extLst>
            </p:cNvPr>
            <p:cNvSpPr txBox="1"/>
            <p:nvPr/>
          </p:nvSpPr>
          <p:spPr>
            <a:xfrm>
              <a:off x="692483" y="5620338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Original Image</a:t>
              </a:r>
              <a:endParaRPr lang="en-US" sz="1200" i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2758D1-F254-FD32-26FF-8E98CC88F176}"/>
              </a:ext>
            </a:extLst>
          </p:cNvPr>
          <p:cNvGrpSpPr/>
          <p:nvPr/>
        </p:nvGrpSpPr>
        <p:grpSpPr>
          <a:xfrm>
            <a:off x="751445" y="2294766"/>
            <a:ext cx="7706268" cy="283967"/>
            <a:chOff x="692483" y="5620338"/>
            <a:chExt cx="7706268" cy="2839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67A2E5-1955-4E98-8DC5-1B2115BC0184}"/>
                </a:ext>
              </a:extLst>
            </p:cNvPr>
            <p:cNvSpPr txBox="1"/>
            <p:nvPr/>
          </p:nvSpPr>
          <p:spPr>
            <a:xfrm>
              <a:off x="7311787" y="5627306"/>
              <a:ext cx="1086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Ground Truth</a:t>
              </a:r>
              <a:endParaRPr lang="en-US" sz="1200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69FFF3-D533-899D-CC85-61BAC78D5206}"/>
                </a:ext>
              </a:extLst>
            </p:cNvPr>
            <p:cNvSpPr txBox="1"/>
            <p:nvPr/>
          </p:nvSpPr>
          <p:spPr>
            <a:xfrm>
              <a:off x="5343132" y="5620339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Results</a:t>
              </a:r>
              <a:endParaRPr lang="en-US" sz="1200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6EC67D-D504-95B2-2366-D9090500BE05}"/>
                </a:ext>
              </a:extLst>
            </p:cNvPr>
            <p:cNvSpPr txBox="1"/>
            <p:nvPr/>
          </p:nvSpPr>
          <p:spPr>
            <a:xfrm>
              <a:off x="2692130" y="5627306"/>
              <a:ext cx="1713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Vegetation segmented</a:t>
              </a:r>
              <a:endParaRPr lang="en-US" sz="1200" i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7E3F94-2343-0604-8725-2E7BFED563AA}"/>
                </a:ext>
              </a:extLst>
            </p:cNvPr>
            <p:cNvSpPr txBox="1"/>
            <p:nvPr/>
          </p:nvSpPr>
          <p:spPr>
            <a:xfrm>
              <a:off x="692483" y="5620338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Original Image</a:t>
              </a:r>
              <a:endParaRPr lang="en-US" sz="1200" i="1" dirty="0"/>
            </a:p>
          </p:txBody>
        </p:sp>
      </p:grpSp>
      <p:pic>
        <p:nvPicPr>
          <p:cNvPr id="26" name="Picture 25" descr="A picture containing outdoor, grass, ground, red&#10;&#10;Description automatically generated">
            <a:extLst>
              <a:ext uri="{FF2B5EF4-FFF2-40B4-BE49-F238E27FC236}">
                <a16:creationId xmlns:a16="http://schemas.microsoft.com/office/drawing/2014/main" id="{6C26BC5E-17D5-CB4C-0D8E-61250628C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00" y="3912638"/>
            <a:ext cx="2129086" cy="1596814"/>
          </a:xfrm>
          <a:prstGeom prst="rect">
            <a:avLst/>
          </a:prstGeom>
        </p:spPr>
      </p:pic>
      <p:pic>
        <p:nvPicPr>
          <p:cNvPr id="28" name="Picture 27" descr="A picture containing outdoor, ground, red, pole&#10;&#10;Description automatically generated">
            <a:extLst>
              <a:ext uri="{FF2B5EF4-FFF2-40B4-BE49-F238E27FC236}">
                <a16:creationId xmlns:a16="http://schemas.microsoft.com/office/drawing/2014/main" id="{70B75DB5-EA34-BD6D-7038-889D72CF34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579" y="710339"/>
            <a:ext cx="2121860" cy="159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5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4B4E-9C94-6AB1-4037-47D4EE62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(3)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85914-5BD6-D188-B53F-1D0C775A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08629-AD5D-4E9E-92FD-B6B196162410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6D9A-1C28-9F31-05B4-5B786124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8" name="full_process_vid">
            <a:hlinkClick r:id="" action="ppaction://media"/>
            <a:extLst>
              <a:ext uri="{FF2B5EF4-FFF2-40B4-BE49-F238E27FC236}">
                <a16:creationId xmlns:a16="http://schemas.microsoft.com/office/drawing/2014/main" id="{C0EB4F74-0D2F-9FDB-090C-F204711B65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263" y="1954930"/>
            <a:ext cx="7271506" cy="25875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3A8B48-57BF-0F02-3C63-6507568EEB90}"/>
              </a:ext>
            </a:extLst>
          </p:cNvPr>
          <p:cNvSpPr txBox="1"/>
          <p:nvPr/>
        </p:nvSpPr>
        <p:spPr>
          <a:xfrm>
            <a:off x="2735825" y="4661696"/>
            <a:ext cx="295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Result of </a:t>
            </a:r>
            <a:r>
              <a:rPr lang="en-GB" i="1" dirty="0" err="1"/>
              <a:t>Caterra’s</a:t>
            </a:r>
            <a:r>
              <a:rPr lang="en-GB" i="1" dirty="0"/>
              <a:t> Dataset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4284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ym typeface="Wingdings" panose="05000000000000000000" pitchFamily="2" charset="2"/>
              </a:rPr>
              <a:t>Failure</a:t>
            </a:r>
            <a:r>
              <a:rPr lang="de-DE" dirty="0">
                <a:sym typeface="Wingdings" panose="05000000000000000000" pitchFamily="2" charset="2"/>
              </a:rPr>
              <a:t> Cases</a:t>
            </a:r>
            <a:br>
              <a:rPr lang="de-DE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968" y="3809488"/>
            <a:ext cx="2969246" cy="46800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CH" sz="1600" b="1" dirty="0"/>
          </a:p>
          <a:p>
            <a:r>
              <a:rPr lang="en-GB" sz="1600" dirty="0"/>
              <a:t>Detection of curved crop rows</a:t>
            </a:r>
          </a:p>
          <a:p>
            <a:r>
              <a:rPr lang="en-GB" sz="1600" dirty="0"/>
              <a:t>Very bushy crops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C7D-D4CB-4BDC-8F78-70F9AD16F5BD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sp>
        <p:nvSpPr>
          <p:cNvPr id="5" name="Inhaltsplatzhalter 10">
            <a:extLst>
              <a:ext uri="{FF2B5EF4-FFF2-40B4-BE49-F238E27FC236}">
                <a16:creationId xmlns:a16="http://schemas.microsoft.com/office/drawing/2014/main" id="{60F702CB-5075-E2A6-306F-61188E96CECE}"/>
              </a:ext>
            </a:extLst>
          </p:cNvPr>
          <p:cNvSpPr txBox="1">
            <a:spLocks/>
          </p:cNvSpPr>
          <p:nvPr/>
        </p:nvSpPr>
        <p:spPr>
          <a:xfrm>
            <a:off x="693889" y="2307432"/>
            <a:ext cx="5236369" cy="2243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2500" indent="-20250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3622" indent="-203597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7500" indent="-2025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03597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12500" indent="-2025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2" name="Picture 11" descr="A close-up of a road&#10;&#10;Description automatically generated with low confidence">
            <a:extLst>
              <a:ext uri="{FF2B5EF4-FFF2-40B4-BE49-F238E27FC236}">
                <a16:creationId xmlns:a16="http://schemas.microsoft.com/office/drawing/2014/main" id="{10869BFE-FB3F-8C97-3C95-7AAA01CC8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9" y="1164575"/>
            <a:ext cx="3047619" cy="2285714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CE9140A-E734-B853-0D63-D74C19668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50" y="4069581"/>
            <a:ext cx="3053083" cy="1923442"/>
          </a:xfrm>
          <a:prstGeom prst="rect">
            <a:avLst/>
          </a:prstGeom>
        </p:spPr>
      </p:pic>
      <p:pic>
        <p:nvPicPr>
          <p:cNvPr id="10" name="Picture 9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730D7E8F-9195-CCCB-8CBA-9DDE7E833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91" y="1164289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0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268" y="1489952"/>
            <a:ext cx="3360293" cy="2185249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CH" b="1" dirty="0"/>
          </a:p>
          <a:p>
            <a:pPr marL="0" indent="0">
              <a:buFont typeface="Arial" panose="020B0604020202020204" pitchFamily="34" charset="0"/>
              <a:buNone/>
            </a:pPr>
            <a:endParaRPr lang="de-CH" b="1" dirty="0"/>
          </a:p>
          <a:p>
            <a:r>
              <a:rPr lang="de-CH" sz="1600" dirty="0" err="1"/>
              <a:t>Optimize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code </a:t>
            </a:r>
          </a:p>
          <a:p>
            <a:r>
              <a:rPr lang="de-CH" sz="1600" dirty="0"/>
              <a:t>Test </a:t>
            </a:r>
            <a:r>
              <a:rPr lang="de-CH" sz="1600" dirty="0" err="1"/>
              <a:t>it</a:t>
            </a:r>
            <a:r>
              <a:rPr lang="de-CH" sz="1600" dirty="0"/>
              <a:t> on different </a:t>
            </a:r>
            <a:r>
              <a:rPr lang="de-CH" sz="1600" dirty="0" err="1"/>
              <a:t>datasets</a:t>
            </a:r>
            <a:r>
              <a:rPr lang="de-CH" sz="1600" dirty="0"/>
              <a:t> : different </a:t>
            </a:r>
            <a:r>
              <a:rPr lang="de-CH" sz="1600" dirty="0" err="1"/>
              <a:t>soils</a:t>
            </a:r>
            <a:r>
              <a:rPr lang="de-CH" sz="1600" dirty="0"/>
              <a:t> and </a:t>
            </a:r>
            <a:r>
              <a:rPr lang="de-CH" sz="1600" dirty="0" err="1"/>
              <a:t>weather</a:t>
            </a:r>
            <a:r>
              <a:rPr lang="de-CH" sz="1600" dirty="0"/>
              <a:t> </a:t>
            </a:r>
            <a:r>
              <a:rPr lang="de-CH" sz="1600" dirty="0" err="1"/>
              <a:t>conditions</a:t>
            </a:r>
            <a:endParaRPr lang="de-CH" sz="1600" dirty="0"/>
          </a:p>
          <a:p>
            <a:r>
              <a:rPr lang="de-CH" sz="1600" dirty="0" err="1"/>
              <a:t>Calibration</a:t>
            </a:r>
            <a:r>
              <a:rPr lang="de-CH" sz="1600" dirty="0"/>
              <a:t> </a:t>
            </a:r>
            <a:r>
              <a:rPr lang="de-CH" sz="1600" dirty="0" err="1"/>
              <a:t>process</a:t>
            </a:r>
            <a:r>
              <a:rPr lang="de-CH" sz="1600" dirty="0"/>
              <a:t> </a:t>
            </a:r>
            <a:endParaRPr lang="de-CH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C7D-D4CB-4BDC-8F78-70F9AD16F5BD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sp>
        <p:nvSpPr>
          <p:cNvPr id="5" name="Inhaltsplatzhalter 10">
            <a:extLst>
              <a:ext uri="{FF2B5EF4-FFF2-40B4-BE49-F238E27FC236}">
                <a16:creationId xmlns:a16="http://schemas.microsoft.com/office/drawing/2014/main" id="{60F702CB-5075-E2A6-306F-61188E96CECE}"/>
              </a:ext>
            </a:extLst>
          </p:cNvPr>
          <p:cNvSpPr txBox="1">
            <a:spLocks/>
          </p:cNvSpPr>
          <p:nvPr/>
        </p:nvSpPr>
        <p:spPr>
          <a:xfrm>
            <a:off x="693889" y="2307432"/>
            <a:ext cx="5236369" cy="2243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2500" indent="-20250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3622" indent="-203597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7500" indent="-2025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03597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12500" indent="-2025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9" name="Picture 8" descr="A picture containing outdoor, post&#10;&#10;Description automatically generated">
            <a:extLst>
              <a:ext uri="{FF2B5EF4-FFF2-40B4-BE49-F238E27FC236}">
                <a16:creationId xmlns:a16="http://schemas.microsoft.com/office/drawing/2014/main" id="{F877FF00-2531-D1D4-09F2-EEEF7E30A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1054608"/>
            <a:ext cx="4718051" cy="353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62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902" y="710351"/>
            <a:ext cx="3931793" cy="4680000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de-CH" b="1" dirty="0"/>
          </a:p>
          <a:p>
            <a:pPr marL="0" indent="0">
              <a:buFont typeface="Arial" panose="020B0604020202020204" pitchFamily="34" charset="0"/>
              <a:buNone/>
            </a:pPr>
            <a:endParaRPr lang="de-CH" b="1" dirty="0"/>
          </a:p>
          <a:p>
            <a:r>
              <a:rPr lang="de-CH" sz="1600" dirty="0"/>
              <a:t>Robust </a:t>
            </a:r>
            <a:r>
              <a:rPr lang="de-CH" sz="1600" dirty="0" err="1"/>
              <a:t>to</a:t>
            </a:r>
            <a:r>
              <a:rPr lang="de-CH" sz="1600" dirty="0"/>
              <a:t> different </a:t>
            </a:r>
            <a:r>
              <a:rPr lang="de-CH" sz="1600" dirty="0" err="1"/>
              <a:t>illuminations</a:t>
            </a:r>
            <a:r>
              <a:rPr lang="de-CH" sz="1600" dirty="0"/>
              <a:t>, </a:t>
            </a:r>
            <a:r>
              <a:rPr lang="de-CH" sz="1600" dirty="0" err="1"/>
              <a:t>points</a:t>
            </a:r>
            <a:r>
              <a:rPr lang="de-CH" sz="1600" dirty="0"/>
              <a:t> </a:t>
            </a:r>
            <a:r>
              <a:rPr lang="de-CH" sz="1600" dirty="0" err="1"/>
              <a:t>of</a:t>
            </a:r>
            <a:r>
              <a:rPr lang="de-CH" sz="1600" dirty="0"/>
              <a:t> </a:t>
            </a:r>
            <a:r>
              <a:rPr lang="de-CH" sz="1600" dirty="0" err="1"/>
              <a:t>view</a:t>
            </a:r>
            <a:endParaRPr lang="de-CH" sz="1600" dirty="0"/>
          </a:p>
          <a:p>
            <a:pPr marL="0" indent="0">
              <a:buNone/>
            </a:pPr>
            <a:endParaRPr lang="de-CH" sz="1600" dirty="0"/>
          </a:p>
          <a:p>
            <a:r>
              <a:rPr lang="en-GB" sz="1600" dirty="0"/>
              <a:t>Generalisable : not limited to one kind of plants</a:t>
            </a:r>
          </a:p>
          <a:p>
            <a:pPr marL="0" indent="0">
              <a:buNone/>
            </a:pPr>
            <a:endParaRPr lang="de-CH" sz="1600" dirty="0"/>
          </a:p>
          <a:p>
            <a:r>
              <a:rPr lang="de-CH" sz="1600" dirty="0" err="1"/>
              <a:t>Accurate</a:t>
            </a:r>
            <a:r>
              <a:rPr lang="de-CH" sz="1600" dirty="0"/>
              <a:t> </a:t>
            </a:r>
            <a:r>
              <a:rPr lang="de-CH" sz="1600" dirty="0" err="1"/>
              <a:t>for</a:t>
            </a:r>
            <a:r>
              <a:rPr lang="de-CH" sz="1600" dirty="0"/>
              <a:t> </a:t>
            </a:r>
            <a:r>
              <a:rPr lang="de-CH" sz="1600" dirty="0" err="1"/>
              <a:t>straight</a:t>
            </a:r>
            <a:r>
              <a:rPr lang="de-CH" sz="1600" dirty="0"/>
              <a:t> </a:t>
            </a:r>
            <a:r>
              <a:rPr lang="de-CH" sz="1600" dirty="0" err="1"/>
              <a:t>crop</a:t>
            </a:r>
            <a:r>
              <a:rPr lang="de-CH" sz="1600" dirty="0"/>
              <a:t> </a:t>
            </a:r>
            <a:r>
              <a:rPr lang="de-CH" sz="1600" dirty="0" err="1"/>
              <a:t>row</a:t>
            </a:r>
            <a:r>
              <a:rPr lang="de-CH" sz="1600" dirty="0"/>
              <a:t> </a:t>
            </a:r>
          </a:p>
          <a:p>
            <a:pPr marL="0" indent="0">
              <a:buNone/>
            </a:pPr>
            <a:endParaRPr lang="de-CH" sz="1600" dirty="0"/>
          </a:p>
          <a:p>
            <a:r>
              <a:rPr lang="de-CH" sz="1600" dirty="0" err="1"/>
              <a:t>Bushes</a:t>
            </a:r>
            <a:r>
              <a:rPr lang="de-CH" sz="1600" dirty="0"/>
              <a:t> </a:t>
            </a:r>
            <a:r>
              <a:rPr lang="de-CH" sz="1600" dirty="0" err="1"/>
              <a:t>can</a:t>
            </a:r>
            <a:r>
              <a:rPr lang="de-CH" sz="1600" dirty="0"/>
              <a:t> </a:t>
            </a:r>
            <a:r>
              <a:rPr lang="de-CH" sz="1600" dirty="0" err="1"/>
              <a:t>be</a:t>
            </a:r>
            <a:r>
              <a:rPr lang="de-CH" sz="1600" dirty="0"/>
              <a:t> a </a:t>
            </a:r>
            <a:r>
              <a:rPr lang="de-CH" sz="1600" dirty="0" err="1"/>
              <a:t>problem</a:t>
            </a:r>
            <a:r>
              <a:rPr lang="de-CH" sz="1600" dirty="0"/>
              <a:t> </a:t>
            </a:r>
          </a:p>
          <a:p>
            <a:pPr marL="0" indent="0">
              <a:buNone/>
            </a:pPr>
            <a:endParaRPr lang="de-CH" sz="1600" dirty="0"/>
          </a:p>
          <a:p>
            <a:r>
              <a:rPr lang="de-CH" sz="1600" dirty="0" err="1"/>
              <a:t>Too</a:t>
            </a:r>
            <a:r>
              <a:rPr lang="de-CH" sz="1600" dirty="0"/>
              <a:t> slow, not </a:t>
            </a:r>
            <a:r>
              <a:rPr lang="de-CH" sz="1600" dirty="0" err="1"/>
              <a:t>yet</a:t>
            </a:r>
            <a:r>
              <a:rPr lang="de-CH" sz="1600" dirty="0"/>
              <a:t> </a:t>
            </a:r>
            <a:r>
              <a:rPr lang="de-CH" sz="1600" dirty="0" err="1"/>
              <a:t>able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work</a:t>
            </a:r>
            <a:r>
              <a:rPr lang="de-CH" sz="1600" dirty="0"/>
              <a:t> in real time </a:t>
            </a:r>
          </a:p>
          <a:p>
            <a:pPr>
              <a:buFontTx/>
              <a:buChar char="-"/>
            </a:pPr>
            <a:endParaRPr lang="de-CH" b="1" dirty="0"/>
          </a:p>
          <a:p>
            <a:pPr>
              <a:buFontTx/>
              <a:buChar char="-"/>
            </a:pPr>
            <a:endParaRPr lang="de-CH" b="1" dirty="0"/>
          </a:p>
          <a:p>
            <a:pPr marL="0" indent="0">
              <a:buNone/>
            </a:pPr>
            <a:endParaRPr lang="de-CH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C7D-D4CB-4BDC-8F78-70F9AD16F5BD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sp>
        <p:nvSpPr>
          <p:cNvPr id="5" name="Inhaltsplatzhalter 10">
            <a:extLst>
              <a:ext uri="{FF2B5EF4-FFF2-40B4-BE49-F238E27FC236}">
                <a16:creationId xmlns:a16="http://schemas.microsoft.com/office/drawing/2014/main" id="{60F702CB-5075-E2A6-306F-61188E96CECE}"/>
              </a:ext>
            </a:extLst>
          </p:cNvPr>
          <p:cNvSpPr txBox="1">
            <a:spLocks/>
          </p:cNvSpPr>
          <p:nvPr/>
        </p:nvSpPr>
        <p:spPr>
          <a:xfrm>
            <a:off x="693889" y="2307432"/>
            <a:ext cx="5236369" cy="22431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2500" indent="-20250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3622" indent="-203597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7500" indent="-2025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03597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12500" indent="-2025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" name="Picture 7" descr="A picture containing ground, outdoor, green&#10;&#10;Description automatically generated">
            <a:extLst>
              <a:ext uri="{FF2B5EF4-FFF2-40B4-BE49-F238E27FC236}">
                <a16:creationId xmlns:a16="http://schemas.microsoft.com/office/drawing/2014/main" id="{2D4A895A-9F19-C145-8457-5D0CA2C01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55" y="1467649"/>
            <a:ext cx="4023121" cy="301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6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3200" dirty="0"/>
          </a:p>
          <a:p>
            <a:r>
              <a:rPr lang="de-DE" sz="3200" dirty="0" err="1"/>
              <a:t>Thank</a:t>
            </a:r>
            <a:r>
              <a:rPr lang="de-DE" sz="3200" dirty="0"/>
              <a:t> </a:t>
            </a:r>
            <a:r>
              <a:rPr lang="de-DE" sz="3200" dirty="0" err="1"/>
              <a:t>you</a:t>
            </a:r>
            <a:r>
              <a:rPr lang="de-DE" sz="3200" dirty="0"/>
              <a:t> !</a:t>
            </a:r>
            <a:endParaRPr lang="de-CH" sz="3200" dirty="0"/>
          </a:p>
        </p:txBody>
      </p:sp>
      <p:pic>
        <p:nvPicPr>
          <p:cNvPr id="6" name="Picture 5" descr="A tractor in a field&#10;&#10;Description automatically generated with low confidence">
            <a:extLst>
              <a:ext uri="{FF2B5EF4-FFF2-40B4-BE49-F238E27FC236}">
                <a16:creationId xmlns:a16="http://schemas.microsoft.com/office/drawing/2014/main" id="{90B58FAF-267C-4812-5B36-85C33C202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13" y="1113504"/>
            <a:ext cx="5375787" cy="40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79" y="260351"/>
            <a:ext cx="8046244" cy="572795"/>
          </a:xfrm>
        </p:spPr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Caterra</a:t>
            </a:r>
            <a:r>
              <a:rPr lang="de-DE" dirty="0"/>
              <a:t> Project </a:t>
            </a:r>
            <a:br>
              <a:rPr lang="de-DE" dirty="0"/>
            </a:b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905" y="833146"/>
            <a:ext cx="3753021" cy="1152000"/>
          </a:xfrm>
        </p:spPr>
        <p:txBody>
          <a:bodyPr/>
          <a:lstStyle/>
          <a:p>
            <a:pPr marL="0" indent="0">
              <a:buNone/>
            </a:pPr>
            <a:r>
              <a:rPr lang="de-CH" sz="1600" b="1" dirty="0"/>
              <a:t>Goal </a:t>
            </a:r>
            <a:r>
              <a:rPr lang="de-CH" sz="1600" b="1" dirty="0" err="1"/>
              <a:t>of</a:t>
            </a:r>
            <a:r>
              <a:rPr lang="de-CH" sz="1600" b="1" dirty="0"/>
              <a:t> </a:t>
            </a:r>
            <a:r>
              <a:rPr lang="de-CH" sz="1600" b="1" dirty="0" err="1"/>
              <a:t>Caterra</a:t>
            </a:r>
            <a:r>
              <a:rPr lang="de-CH" sz="1600" b="1" dirty="0"/>
              <a:t> : </a:t>
            </a:r>
          </a:p>
          <a:p>
            <a:pPr marL="0" indent="0">
              <a:buNone/>
            </a:pPr>
            <a:r>
              <a:rPr lang="en-GB" sz="1600" i="0" u="none" strike="noStrike" dirty="0">
                <a:solidFill>
                  <a:srgbClr val="000000"/>
                </a:solidFill>
                <a:effectLst/>
                <a:latin typeface="+mj-lt"/>
              </a:rPr>
              <a:t>Develop an autonomous agricultural robot with a laser module for weed removal</a:t>
            </a:r>
            <a:endParaRPr lang="de-CH" sz="16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F306-00A6-4E37-8BFD-9EFD6982EC77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94B39CE-1063-9EE5-7F06-6EC91BDF0C1C}"/>
              </a:ext>
            </a:extLst>
          </p:cNvPr>
          <p:cNvSpPr txBox="1">
            <a:spLocks/>
          </p:cNvSpPr>
          <p:nvPr/>
        </p:nvSpPr>
        <p:spPr>
          <a:xfrm>
            <a:off x="4759663" y="2279795"/>
            <a:ext cx="3835460" cy="16640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2500" indent="-20250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3622" indent="-203597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7500" indent="-2025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03597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12500" indent="-2025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Symbol" panose="05050102010706020507" pitchFamily="18" charset="2"/>
              <a:buChar char="-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1600" b="1" dirty="0" err="1"/>
              <a:t>My</a:t>
            </a:r>
            <a:r>
              <a:rPr lang="de-CH" sz="1600" b="1" dirty="0"/>
              <a:t> </a:t>
            </a:r>
            <a:r>
              <a:rPr lang="de-CH" sz="1600" b="1" dirty="0" err="1"/>
              <a:t>goal</a:t>
            </a:r>
            <a:r>
              <a:rPr lang="de-CH" sz="1600" b="1" dirty="0"/>
              <a:t>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dirty="0">
                <a:solidFill>
                  <a:srgbClr val="000000"/>
                </a:solidFill>
                <a:latin typeface="+mj-lt"/>
              </a:rPr>
              <a:t>Develop a robust crop rows detection algorithm using computer vision</a:t>
            </a:r>
          </a:p>
        </p:txBody>
      </p:sp>
      <p:pic>
        <p:nvPicPr>
          <p:cNvPr id="21" name="Picture 20" descr="A picture containing ground, grass, outdoor, dirt&#10;&#10;Description automatically generated">
            <a:extLst>
              <a:ext uri="{FF2B5EF4-FFF2-40B4-BE49-F238E27FC236}">
                <a16:creationId xmlns:a16="http://schemas.microsoft.com/office/drawing/2014/main" id="{AE81B44E-D94B-E2E2-590E-64D676336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1" y="4797586"/>
            <a:ext cx="1894878" cy="1421158"/>
          </a:xfrm>
          <a:prstGeom prst="rect">
            <a:avLst/>
          </a:prstGeom>
        </p:spPr>
      </p:pic>
      <p:pic>
        <p:nvPicPr>
          <p:cNvPr id="7" name="Picture 6" descr="A patch of dirt with plants growing in it&#10;&#10;Description automatically generated with low confidence">
            <a:extLst>
              <a:ext uri="{FF2B5EF4-FFF2-40B4-BE49-F238E27FC236}">
                <a16:creationId xmlns:a16="http://schemas.microsoft.com/office/drawing/2014/main" id="{C1E116D7-73F8-1E10-A41C-D652635B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91" y="4797586"/>
            <a:ext cx="1894877" cy="1421158"/>
          </a:xfrm>
          <a:prstGeom prst="rect">
            <a:avLst/>
          </a:prstGeom>
        </p:spPr>
      </p:pic>
      <p:pic>
        <p:nvPicPr>
          <p:cNvPr id="17" name="Picture 16" descr="A picture containing outdoor, field&#10;&#10;Description automatically generated">
            <a:extLst>
              <a:ext uri="{FF2B5EF4-FFF2-40B4-BE49-F238E27FC236}">
                <a16:creationId xmlns:a16="http://schemas.microsoft.com/office/drawing/2014/main" id="{AB93840D-10A3-A392-B917-10438EC4D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41" y="4797586"/>
            <a:ext cx="1894877" cy="1421158"/>
          </a:xfrm>
          <a:prstGeom prst="rect">
            <a:avLst/>
          </a:prstGeom>
        </p:spPr>
      </p:pic>
      <p:pic>
        <p:nvPicPr>
          <p:cNvPr id="19" name="Picture 18" descr="A picture containing sky, outdoor, grass, plain&#10;&#10;Description automatically generated">
            <a:extLst>
              <a:ext uri="{FF2B5EF4-FFF2-40B4-BE49-F238E27FC236}">
                <a16:creationId xmlns:a16="http://schemas.microsoft.com/office/drawing/2014/main" id="{5F2A962F-0191-AF4A-AB05-F3849E40A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68" y="4799902"/>
            <a:ext cx="2522387" cy="141884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5B8BABD-24B3-6435-2ED2-EA1C247B410B}"/>
              </a:ext>
            </a:extLst>
          </p:cNvPr>
          <p:cNvGrpSpPr/>
          <p:nvPr/>
        </p:nvGrpSpPr>
        <p:grpSpPr>
          <a:xfrm>
            <a:off x="430218" y="1054647"/>
            <a:ext cx="4667108" cy="2889239"/>
            <a:chOff x="430218" y="1054647"/>
            <a:chExt cx="4667108" cy="288923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BD6ADD-90C9-572A-C5D9-74944B8A9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0218" y="1054647"/>
              <a:ext cx="3996056" cy="265987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EC737F-42EF-1618-AE87-023278741848}"/>
                </a:ext>
              </a:extLst>
            </p:cNvPr>
            <p:cNvSpPr txBox="1"/>
            <p:nvPr/>
          </p:nvSpPr>
          <p:spPr>
            <a:xfrm>
              <a:off x="1772220" y="3666887"/>
              <a:ext cx="3325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i="1" dirty="0" err="1"/>
                <a:t>Caterra’s</a:t>
              </a:r>
              <a:r>
                <a:rPr lang="en-GB" sz="1200" i="1" dirty="0"/>
                <a:t> agricultural robot</a:t>
              </a:r>
              <a:endParaRPr lang="en-US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art</a:t>
            </a:r>
            <a:r>
              <a:rPr lang="de-DE" dirty="0"/>
              <a:t> 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D6C7D-D4CB-4BDC-8F78-70F9AD16F5BD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E15D3-B700-C429-40DD-319A6B60BC7B}"/>
              </a:ext>
            </a:extLst>
          </p:cNvPr>
          <p:cNvSpPr txBox="1"/>
          <p:nvPr/>
        </p:nvSpPr>
        <p:spPr>
          <a:xfrm>
            <a:off x="3094838" y="1019329"/>
            <a:ext cx="38442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Excess green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Hough transform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Deep Learning [2]</a:t>
            </a:r>
          </a:p>
          <a:p>
            <a:pPr marL="285750" indent="-285750">
              <a:buFontTx/>
              <a:buChar char="-"/>
            </a:pP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A0BCA-F5D2-7FD2-E8CB-92CE6FDB83F7}"/>
              </a:ext>
            </a:extLst>
          </p:cNvPr>
          <p:cNvSpPr txBox="1"/>
          <p:nvPr/>
        </p:nvSpPr>
        <p:spPr>
          <a:xfrm>
            <a:off x="427220" y="5637102"/>
            <a:ext cx="776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[1] : </a:t>
            </a:r>
            <a:r>
              <a:rPr lang="en-GB" sz="1200" i="1" dirty="0"/>
              <a:t>Real Time Tracking of Plant Rows Using a Hough Transform, </a:t>
            </a:r>
            <a:r>
              <a:rPr lang="en-GB" sz="1200" dirty="0" err="1"/>
              <a:t>John.A</a:t>
            </a:r>
            <a:r>
              <a:rPr lang="en-GB" sz="1200" dirty="0"/>
              <a:t> Marchant and Renaud </a:t>
            </a:r>
            <a:r>
              <a:rPr lang="en-GB" sz="1200" dirty="0" err="1"/>
              <a:t>Brivot</a:t>
            </a:r>
            <a:endParaRPr lang="en-GB" sz="1200" dirty="0"/>
          </a:p>
          <a:p>
            <a:r>
              <a:rPr lang="en-GB" sz="1200" dirty="0"/>
              <a:t>[2] : “</a:t>
            </a:r>
            <a:r>
              <a:rPr lang="en-GB" sz="1200" i="1" dirty="0"/>
              <a:t>From plants to landmarks: Time-invariant plant localization that uses deep pose regression in agricultural fields</a:t>
            </a:r>
            <a:r>
              <a:rPr lang="en-GB" sz="1200" dirty="0"/>
              <a:t>”, </a:t>
            </a:r>
            <a:r>
              <a:rPr lang="en-US" sz="1200" dirty="0"/>
              <a:t>Kraemer et al.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4FD7D8-606F-4BA4-8333-45808E04B465}"/>
              </a:ext>
            </a:extLst>
          </p:cNvPr>
          <p:cNvGrpSpPr/>
          <p:nvPr/>
        </p:nvGrpSpPr>
        <p:grpSpPr>
          <a:xfrm>
            <a:off x="319379" y="2609599"/>
            <a:ext cx="5542351" cy="1959601"/>
            <a:chOff x="319379" y="2609599"/>
            <a:chExt cx="5542351" cy="1959601"/>
          </a:xfrm>
        </p:grpSpPr>
        <p:sp>
          <p:nvSpPr>
            <p:cNvPr id="5" name="Inhaltsplatzhalter 10">
              <a:extLst>
                <a:ext uri="{FF2B5EF4-FFF2-40B4-BE49-F238E27FC236}">
                  <a16:creationId xmlns:a16="http://schemas.microsoft.com/office/drawing/2014/main" id="{60F702CB-5075-E2A6-306F-61188E96CECE}"/>
                </a:ext>
              </a:extLst>
            </p:cNvPr>
            <p:cNvSpPr txBox="1">
              <a:spLocks/>
            </p:cNvSpPr>
            <p:nvPr/>
          </p:nvSpPr>
          <p:spPr>
            <a:xfrm>
              <a:off x="1848355" y="4323832"/>
              <a:ext cx="3301869" cy="24536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02500" indent="-202500" algn="l" defTabSz="685800" rtl="0" eaLnBrk="1" latinLnBrk="0" hangingPunct="1">
                <a:lnSpc>
                  <a:spcPct val="10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03622" indent="-203597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Symbol" panose="05050102010706020507" pitchFamily="18" charset="2"/>
                <a:buChar char="-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7500" indent="-20250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Symbol" panose="05050102010706020507" pitchFamily="18" charset="2"/>
                <a:buChar char="-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10000" indent="-203597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Symbol" panose="05050102010706020507" pitchFamily="18" charset="2"/>
                <a:buChar char="-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12500" indent="-20250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Symbol" panose="05050102010706020507" pitchFamily="18" charset="2"/>
                <a:buChar char="-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</a:pPr>
              <a:r>
                <a:rPr lang="en-GB" sz="1600" i="1" dirty="0"/>
                <a:t>Excess green index images</a:t>
              </a:r>
            </a:p>
          </p:txBody>
        </p:sp>
        <p:pic>
          <p:nvPicPr>
            <p:cNvPr id="7" name="Picture 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F3004038-15AC-1EFE-7416-6BCDBB0F2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79" y="2609599"/>
              <a:ext cx="2299930" cy="1754326"/>
            </a:xfrm>
            <a:prstGeom prst="rect">
              <a:avLst/>
            </a:prstGeom>
          </p:spPr>
        </p:pic>
        <p:pic>
          <p:nvPicPr>
            <p:cNvPr id="11" name="Picture 10" descr="A picture containing text, field&#10;&#10;Description automatically generated">
              <a:extLst>
                <a:ext uri="{FF2B5EF4-FFF2-40B4-BE49-F238E27FC236}">
                  <a16:creationId xmlns:a16="http://schemas.microsoft.com/office/drawing/2014/main" id="{3EA2BA16-4EFF-4A8A-D7C7-6E8E8B250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327" y="2609599"/>
              <a:ext cx="2952403" cy="175432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C2328E-3237-CB45-582B-5372ECFCB22C}"/>
              </a:ext>
            </a:extLst>
          </p:cNvPr>
          <p:cNvGrpSpPr/>
          <p:nvPr/>
        </p:nvGrpSpPr>
        <p:grpSpPr>
          <a:xfrm>
            <a:off x="6220276" y="2609599"/>
            <a:ext cx="2604345" cy="2056839"/>
            <a:chOff x="6220276" y="2609599"/>
            <a:chExt cx="2604345" cy="2056839"/>
          </a:xfrm>
        </p:grpSpPr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81EC99BF-B52B-17BA-28EB-A30DE786C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276" y="2609599"/>
              <a:ext cx="2374847" cy="18114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AC44E8-114D-1FC0-B719-A261E2846188}"/>
                </a:ext>
              </a:extLst>
            </p:cNvPr>
            <p:cNvSpPr txBox="1"/>
            <p:nvPr/>
          </p:nvSpPr>
          <p:spPr>
            <a:xfrm>
              <a:off x="6392673" y="4327884"/>
              <a:ext cx="24319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/>
                <a:t>Hough Transform results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79" y="260351"/>
            <a:ext cx="2416833" cy="900000"/>
          </a:xfrm>
        </p:spPr>
        <p:txBody>
          <a:bodyPr/>
          <a:lstStyle/>
          <a:p>
            <a:r>
              <a:rPr lang="de-DE" dirty="0" err="1"/>
              <a:t>Algorithm</a:t>
            </a:r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8510-AD94-4743-80B8-45F93EF21FB6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6321A7-A702-08BB-3C81-14D539DE5B66}"/>
              </a:ext>
            </a:extLst>
          </p:cNvPr>
          <p:cNvSpPr txBox="1"/>
          <p:nvPr/>
        </p:nvSpPr>
        <p:spPr>
          <a:xfrm>
            <a:off x="2427938" y="4219454"/>
            <a:ext cx="4439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Use of temporal information : a crop should be in the same region in two sequential frames</a:t>
            </a:r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B10987A-35EF-1E28-698F-86E7C0351D88}"/>
              </a:ext>
            </a:extLst>
          </p:cNvPr>
          <p:cNvGrpSpPr/>
          <p:nvPr/>
        </p:nvGrpSpPr>
        <p:grpSpPr>
          <a:xfrm>
            <a:off x="561551" y="1736436"/>
            <a:ext cx="7826885" cy="1702771"/>
            <a:chOff x="1298642" y="519497"/>
            <a:chExt cx="6695768" cy="15607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31E73E6-442E-D2B9-DEDB-39328D7CECFE}"/>
                </a:ext>
              </a:extLst>
            </p:cNvPr>
            <p:cNvGrpSpPr/>
            <p:nvPr/>
          </p:nvGrpSpPr>
          <p:grpSpPr>
            <a:xfrm>
              <a:off x="1298642" y="519497"/>
              <a:ext cx="6695768" cy="681082"/>
              <a:chOff x="280843" y="3035709"/>
              <a:chExt cx="8115467" cy="586829"/>
            </a:xfrm>
          </p:grpSpPr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3E80056C-0443-C20D-BD68-D6F90FC3C285}"/>
                  </a:ext>
                </a:extLst>
              </p:cNvPr>
              <p:cNvSpPr/>
              <p:nvPr/>
            </p:nvSpPr>
            <p:spPr>
              <a:xfrm>
                <a:off x="7319676" y="3035709"/>
                <a:ext cx="1076634" cy="563180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Next Image </a:t>
                </a:r>
                <a:endParaRPr lang="en-US" sz="1200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440DBD2-78D3-86E6-1CBE-6EEAE0E59A12}"/>
                  </a:ext>
                </a:extLst>
              </p:cNvPr>
              <p:cNvSpPr/>
              <p:nvPr/>
            </p:nvSpPr>
            <p:spPr>
              <a:xfrm>
                <a:off x="1587293" y="3059357"/>
                <a:ext cx="1375996" cy="54569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>
                    <a:solidFill>
                      <a:schemeClr val="tx1"/>
                    </a:solidFill>
                  </a:rPr>
                  <a:t>Image Pre-processing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3613F3B-7B95-56DF-3CBB-1B5D574ECD55}"/>
                  </a:ext>
                </a:extLst>
              </p:cNvPr>
              <p:cNvSpPr/>
              <p:nvPr/>
            </p:nvSpPr>
            <p:spPr>
              <a:xfrm>
                <a:off x="3243101" y="3059357"/>
                <a:ext cx="1164309" cy="5395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Constrained Hough Transform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B67D7D0-F5BD-12DD-4AD6-12E4E5AC2EA0}"/>
                  </a:ext>
                </a:extLst>
              </p:cNvPr>
              <p:cNvSpPr/>
              <p:nvPr/>
            </p:nvSpPr>
            <p:spPr>
              <a:xfrm>
                <a:off x="4637227" y="3059357"/>
                <a:ext cx="1076634" cy="5273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VP Calculation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00FF530-4DA7-60E3-3269-740E1E0B15D6}"/>
                  </a:ext>
                </a:extLst>
              </p:cNvPr>
              <p:cNvSpPr/>
              <p:nvPr/>
            </p:nvSpPr>
            <p:spPr>
              <a:xfrm>
                <a:off x="5925547" y="3059357"/>
                <a:ext cx="1164313" cy="51941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Constrained RANSAC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BBD8F87A-B6E7-D874-7F8B-5799D53B88FB}"/>
                  </a:ext>
                </a:extLst>
              </p:cNvPr>
              <p:cNvSpPr/>
              <p:nvPr/>
            </p:nvSpPr>
            <p:spPr>
              <a:xfrm>
                <a:off x="280843" y="3059358"/>
                <a:ext cx="1076634" cy="563180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/>
                  <a:t>Image</a:t>
                </a:r>
                <a:r>
                  <a:rPr lang="en-GB" sz="1400" dirty="0"/>
                  <a:t> </a:t>
                </a:r>
                <a:endParaRPr lang="en-US" sz="1400" dirty="0"/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FD56C00-A4B2-CAB6-4549-68B7F5662D09}"/>
                  </a:ext>
                </a:extLst>
              </p:cNvPr>
              <p:cNvCxnSpPr>
                <a:cxnSpLocks/>
                <a:stCxn id="56" idx="6"/>
                <a:endCxn id="52" idx="1"/>
              </p:cNvCxnSpPr>
              <p:nvPr/>
            </p:nvCxnSpPr>
            <p:spPr>
              <a:xfrm flipV="1">
                <a:off x="1357477" y="3332202"/>
                <a:ext cx="229817" cy="874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6E5AB11-93FE-E7AB-4753-771145BE5057}"/>
                  </a:ext>
                </a:extLst>
              </p:cNvPr>
              <p:cNvCxnSpPr>
                <a:cxnSpLocks/>
                <a:stCxn id="52" idx="3"/>
                <a:endCxn id="53" idx="1"/>
              </p:cNvCxnSpPr>
              <p:nvPr/>
            </p:nvCxnSpPr>
            <p:spPr>
              <a:xfrm flipV="1">
                <a:off x="2963289" y="3329123"/>
                <a:ext cx="279812" cy="307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D94D47F-DBAB-6316-61E8-D95EE4C4732C}"/>
                  </a:ext>
                </a:extLst>
              </p:cNvPr>
              <p:cNvCxnSpPr>
                <a:cxnSpLocks/>
                <a:stCxn id="53" idx="3"/>
                <a:endCxn id="54" idx="1"/>
              </p:cNvCxnSpPr>
              <p:nvPr/>
            </p:nvCxnSpPr>
            <p:spPr>
              <a:xfrm flipV="1">
                <a:off x="4407410" y="3323056"/>
                <a:ext cx="229817" cy="606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8A42186-65AE-048D-697F-E2D55D814904}"/>
                  </a:ext>
                </a:extLst>
              </p:cNvPr>
              <p:cNvCxnSpPr>
                <a:cxnSpLocks/>
                <a:stCxn id="54" idx="3"/>
                <a:endCxn id="55" idx="1"/>
              </p:cNvCxnSpPr>
              <p:nvPr/>
            </p:nvCxnSpPr>
            <p:spPr>
              <a:xfrm flipV="1">
                <a:off x="5713860" y="3319062"/>
                <a:ext cx="211687" cy="399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813F365-0618-1A90-C20D-CB8649ED8814}"/>
                  </a:ext>
                </a:extLst>
              </p:cNvPr>
              <p:cNvCxnSpPr>
                <a:cxnSpLocks/>
                <a:stCxn id="55" idx="3"/>
                <a:endCxn id="51" idx="2"/>
              </p:cNvCxnSpPr>
              <p:nvPr/>
            </p:nvCxnSpPr>
            <p:spPr>
              <a:xfrm flipV="1">
                <a:off x="7089860" y="3317300"/>
                <a:ext cx="229817" cy="176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571DCC0-E094-5E39-A3AA-7DD76D8F66AE}"/>
                </a:ext>
              </a:extLst>
            </p:cNvPr>
            <p:cNvCxnSpPr>
              <a:cxnSpLocks/>
              <a:stCxn id="51" idx="4"/>
            </p:cNvCxnSpPr>
            <p:nvPr/>
          </p:nvCxnSpPr>
          <p:spPr>
            <a:xfrm>
              <a:off x="7550265" y="1173132"/>
              <a:ext cx="0" cy="907159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Diamond 6">
            <a:extLst>
              <a:ext uri="{FF2B5EF4-FFF2-40B4-BE49-F238E27FC236}">
                <a16:creationId xmlns:a16="http://schemas.microsoft.com/office/drawing/2014/main" id="{F9BE5FCD-16EC-4610-F663-D67606410236}"/>
              </a:ext>
            </a:extLst>
          </p:cNvPr>
          <p:cNvSpPr/>
          <p:nvPr/>
        </p:nvSpPr>
        <p:spPr>
          <a:xfrm>
            <a:off x="4552047" y="3089949"/>
            <a:ext cx="1453485" cy="708628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Is the error too big?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32F242-B457-93DC-9C72-53E0F8EAE05F}"/>
              </a:ext>
            </a:extLst>
          </p:cNvPr>
          <p:cNvCxnSpPr>
            <a:stCxn id="7" idx="0"/>
            <a:endCxn id="54" idx="2"/>
          </p:cNvCxnSpPr>
          <p:nvPr/>
        </p:nvCxnSpPr>
        <p:spPr>
          <a:xfrm flipV="1">
            <a:off x="5278790" y="2434164"/>
            <a:ext cx="3409" cy="655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F0B56B5-A045-5C38-0F6E-EA607FFE9AE3}"/>
              </a:ext>
            </a:extLst>
          </p:cNvPr>
          <p:cNvCxnSpPr>
            <a:stCxn id="7" idx="1"/>
            <a:endCxn id="53" idx="2"/>
          </p:cNvCxnSpPr>
          <p:nvPr/>
        </p:nvCxnSpPr>
        <p:spPr>
          <a:xfrm rot="10800000">
            <a:off x="3979927" y="2449529"/>
            <a:ext cx="572120" cy="99473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360FF6-6841-B725-A9E3-2EE8E9279AD0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6005532" y="3439206"/>
            <a:ext cx="1860321" cy="505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70C4B-2F57-3886-658C-BB0163B32E17}"/>
              </a:ext>
            </a:extLst>
          </p:cNvPr>
          <p:cNvSpPr txBox="1"/>
          <p:nvPr/>
        </p:nvSpPr>
        <p:spPr>
          <a:xfrm>
            <a:off x="5071841" y="2703988"/>
            <a:ext cx="41389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No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1147E-7A68-B86B-8470-2122A62CDA21}"/>
              </a:ext>
            </a:extLst>
          </p:cNvPr>
          <p:cNvSpPr txBox="1"/>
          <p:nvPr/>
        </p:nvSpPr>
        <p:spPr>
          <a:xfrm>
            <a:off x="4008899" y="3285317"/>
            <a:ext cx="5141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Yes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82" y="257244"/>
            <a:ext cx="4023121" cy="900000"/>
          </a:xfrm>
        </p:spPr>
        <p:txBody>
          <a:bodyPr/>
          <a:lstStyle/>
          <a:p>
            <a:r>
              <a:rPr lang="de-DE" dirty="0"/>
              <a:t>Sky </a:t>
            </a:r>
            <a:r>
              <a:rPr lang="de-DE" dirty="0" err="1"/>
              <a:t>Removal</a:t>
            </a:r>
            <a:endParaRPr lang="de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8510-AD94-4743-80B8-45F93EF21FB6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A400004-DA76-2C60-2A8A-DCE743EF5129}"/>
              </a:ext>
            </a:extLst>
          </p:cNvPr>
          <p:cNvGrpSpPr/>
          <p:nvPr/>
        </p:nvGrpSpPr>
        <p:grpSpPr>
          <a:xfrm>
            <a:off x="4149568" y="1657721"/>
            <a:ext cx="5368425" cy="2018965"/>
            <a:chOff x="4149568" y="1657721"/>
            <a:chExt cx="5368425" cy="20189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E3741-05E4-DAA6-8F39-63BF9F2E1A46}"/>
                </a:ext>
              </a:extLst>
            </p:cNvPr>
            <p:cNvSpPr txBox="1"/>
            <p:nvPr/>
          </p:nvSpPr>
          <p:spPr>
            <a:xfrm>
              <a:off x="4149568" y="3307354"/>
              <a:ext cx="536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i="1" dirty="0"/>
                <a:t>Calculate Laplacian</a:t>
              </a:r>
              <a:endParaRPr lang="en-US" i="1" dirty="0"/>
            </a:p>
          </p:txBody>
        </p:sp>
        <p:pic>
          <p:nvPicPr>
            <p:cNvPr id="14" name="Picture 13" descr="A picture containing outdoor, dark, night sky&#10;&#10;Description automatically generated">
              <a:extLst>
                <a:ext uri="{FF2B5EF4-FFF2-40B4-BE49-F238E27FC236}">
                  <a16:creationId xmlns:a16="http://schemas.microsoft.com/office/drawing/2014/main" id="{DD2C2C80-67FF-DE55-D37E-98D8288B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6000"/>
                      </a14:imgEffect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295" y="1657721"/>
              <a:ext cx="2960974" cy="1663080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443534-949A-A28E-5BED-2542938E5DA1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 flipV="1">
            <a:off x="3470258" y="2489261"/>
            <a:ext cx="1883037" cy="3288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766507C-3B19-8F54-68B5-44A9E3D06EC7}"/>
              </a:ext>
            </a:extLst>
          </p:cNvPr>
          <p:cNvCxnSpPr>
            <a:stCxn id="14" idx="3"/>
            <a:endCxn id="7" idx="1"/>
          </p:cNvCxnSpPr>
          <p:nvPr/>
        </p:nvCxnSpPr>
        <p:spPr>
          <a:xfrm flipH="1">
            <a:off x="621611" y="2489261"/>
            <a:ext cx="7692658" cy="2668084"/>
          </a:xfrm>
          <a:prstGeom prst="bentConnector5">
            <a:avLst>
              <a:gd name="adj1" fmla="val -2972"/>
              <a:gd name="adj2" fmla="val 50000"/>
              <a:gd name="adj3" fmla="val 10297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759A2A-D0EA-4515-166B-CADE1A5A9FB7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582584" y="5157345"/>
            <a:ext cx="177071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66DD02-FE43-0323-B505-5CA7FFE05EA6}"/>
              </a:ext>
            </a:extLst>
          </p:cNvPr>
          <p:cNvGrpSpPr/>
          <p:nvPr/>
        </p:nvGrpSpPr>
        <p:grpSpPr>
          <a:xfrm>
            <a:off x="509284" y="1690609"/>
            <a:ext cx="2960974" cy="1999524"/>
            <a:chOff x="509284" y="1690609"/>
            <a:chExt cx="2960974" cy="1999524"/>
          </a:xfrm>
        </p:grpSpPr>
        <p:pic>
          <p:nvPicPr>
            <p:cNvPr id="12" name="Picture 11" descr="A picture containing sky, outdoor, nature, shore&#10;&#10;Description automatically generated">
              <a:extLst>
                <a:ext uri="{FF2B5EF4-FFF2-40B4-BE49-F238E27FC236}">
                  <a16:creationId xmlns:a16="http://schemas.microsoft.com/office/drawing/2014/main" id="{EFD7B57E-997E-296E-6A5C-B87A2F478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84" y="1690609"/>
              <a:ext cx="2960974" cy="166308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607594-6A05-9177-AD0D-D47D4ABD7604}"/>
                </a:ext>
              </a:extLst>
            </p:cNvPr>
            <p:cNvSpPr txBox="1"/>
            <p:nvPr/>
          </p:nvSpPr>
          <p:spPr>
            <a:xfrm>
              <a:off x="1147232" y="3320801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Original Image</a:t>
              </a:r>
              <a:endParaRPr lang="en-US" i="1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94EEF3-7911-D35D-0F28-29E89452B1BE}"/>
              </a:ext>
            </a:extLst>
          </p:cNvPr>
          <p:cNvGrpSpPr/>
          <p:nvPr/>
        </p:nvGrpSpPr>
        <p:grpSpPr>
          <a:xfrm>
            <a:off x="302959" y="4325805"/>
            <a:ext cx="4108817" cy="2061250"/>
            <a:chOff x="302959" y="4325805"/>
            <a:chExt cx="4108817" cy="2061250"/>
          </a:xfrm>
        </p:grpSpPr>
        <p:pic>
          <p:nvPicPr>
            <p:cNvPr id="7" name="Picture 6" descr="A picture containing cloudy, clouds&#10;&#10;Description automatically generated">
              <a:extLst>
                <a:ext uri="{FF2B5EF4-FFF2-40B4-BE49-F238E27FC236}">
                  <a16:creationId xmlns:a16="http://schemas.microsoft.com/office/drawing/2014/main" id="{213870E2-25B9-9BE0-5FB5-DFC3F540F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11" y="4325805"/>
              <a:ext cx="2960973" cy="166308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EBF485-38FD-4BA4-593D-2D49C63F1680}"/>
                </a:ext>
              </a:extLst>
            </p:cNvPr>
            <p:cNvSpPr txBox="1"/>
            <p:nvPr/>
          </p:nvSpPr>
          <p:spPr>
            <a:xfrm>
              <a:off x="302959" y="6017723"/>
              <a:ext cx="4108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Mask of the region with high Laplacian</a:t>
              </a:r>
              <a:endParaRPr lang="en-US" i="1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4C48A70-1D09-B551-7182-A9B40B52E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135" y="0"/>
            <a:ext cx="5074865" cy="9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60CDCD0-063F-EB56-0115-008968334607}"/>
              </a:ext>
            </a:extLst>
          </p:cNvPr>
          <p:cNvGrpSpPr/>
          <p:nvPr/>
        </p:nvGrpSpPr>
        <p:grpSpPr>
          <a:xfrm>
            <a:off x="5353294" y="4644109"/>
            <a:ext cx="2960975" cy="1409887"/>
            <a:chOff x="5353294" y="4644109"/>
            <a:chExt cx="2960975" cy="1409887"/>
          </a:xfrm>
        </p:grpSpPr>
        <p:pic>
          <p:nvPicPr>
            <p:cNvPr id="10" name="Picture 9" descr="A picture containing outdoor&#10;&#10;Description automatically generated">
              <a:extLst>
                <a:ext uri="{FF2B5EF4-FFF2-40B4-BE49-F238E27FC236}">
                  <a16:creationId xmlns:a16="http://schemas.microsoft.com/office/drawing/2014/main" id="{33F17E94-A316-0FFD-7C29-26BF41B72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294" y="4644109"/>
              <a:ext cx="2960975" cy="102647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30F066-BDC1-3647-053D-1EBB964EF7C8}"/>
                </a:ext>
              </a:extLst>
            </p:cNvPr>
            <p:cNvSpPr txBox="1"/>
            <p:nvPr/>
          </p:nvSpPr>
          <p:spPr>
            <a:xfrm>
              <a:off x="5697262" y="5684664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i="1" dirty="0"/>
                <a:t>Image with sky cut-off</a:t>
              </a:r>
              <a:endParaRPr lang="en-US" i="1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6F30824-FAED-24DC-0FB5-CD3EFFB9D6BC}"/>
              </a:ext>
            </a:extLst>
          </p:cNvPr>
          <p:cNvSpPr/>
          <p:nvPr/>
        </p:nvSpPr>
        <p:spPr>
          <a:xfrm>
            <a:off x="4824046" y="0"/>
            <a:ext cx="1060939" cy="562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03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Vegetation Segmentation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F306-00A6-4E37-8BFD-9EFD6982EC77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4BEDC41-8A5F-2736-219F-194402B5E402}"/>
              </a:ext>
            </a:extLst>
          </p:cNvPr>
          <p:cNvGrpSpPr/>
          <p:nvPr/>
        </p:nvGrpSpPr>
        <p:grpSpPr>
          <a:xfrm>
            <a:off x="437433" y="1017853"/>
            <a:ext cx="3272886" cy="2333839"/>
            <a:chOff x="374179" y="986803"/>
            <a:chExt cx="3272886" cy="2333839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D20E15C-81AD-FE57-F353-192F9BD2F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79" y="986803"/>
              <a:ext cx="3106168" cy="209058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41C7FA-480E-9955-E864-8DC0C25F56A1}"/>
                </a:ext>
              </a:extLst>
            </p:cNvPr>
            <p:cNvSpPr txBox="1"/>
            <p:nvPr/>
          </p:nvSpPr>
          <p:spPr>
            <a:xfrm>
              <a:off x="1671844" y="3012865"/>
              <a:ext cx="1975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i="1" dirty="0"/>
                <a:t>main clustered colours</a:t>
              </a:r>
              <a:endParaRPr lang="en-US" sz="1400" i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5421AE-ED8D-8F3A-BC53-898C021B9D9A}"/>
              </a:ext>
            </a:extLst>
          </p:cNvPr>
          <p:cNvGrpSpPr/>
          <p:nvPr/>
        </p:nvGrpSpPr>
        <p:grpSpPr>
          <a:xfrm>
            <a:off x="229650" y="3823089"/>
            <a:ext cx="2730810" cy="2337268"/>
            <a:chOff x="229650" y="3823089"/>
            <a:chExt cx="2730810" cy="2337268"/>
          </a:xfrm>
        </p:grpSpPr>
        <p:pic>
          <p:nvPicPr>
            <p:cNvPr id="10" name="Picture 9" descr="A picture containing grass, outdoor, dirt, field&#10;&#10;Description automatically generated">
              <a:extLst>
                <a:ext uri="{FF2B5EF4-FFF2-40B4-BE49-F238E27FC236}">
                  <a16:creationId xmlns:a16="http://schemas.microsoft.com/office/drawing/2014/main" id="{28CC58BF-C1DC-CD49-5DFA-FC797C7E0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50" y="3823089"/>
              <a:ext cx="2730810" cy="20481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E6A347-B1E7-0A80-575A-EC0BF83CD8E2}"/>
                </a:ext>
              </a:extLst>
            </p:cNvPr>
            <p:cNvSpPr txBox="1"/>
            <p:nvPr/>
          </p:nvSpPr>
          <p:spPr>
            <a:xfrm>
              <a:off x="835873" y="5852580"/>
              <a:ext cx="13484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Original Image</a:t>
              </a:r>
              <a:endParaRPr lang="en-US" sz="1400" i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F427D0-31E8-1E4C-7CA5-DA905AE1334E}"/>
              </a:ext>
            </a:extLst>
          </p:cNvPr>
          <p:cNvGrpSpPr/>
          <p:nvPr/>
        </p:nvGrpSpPr>
        <p:grpSpPr>
          <a:xfrm>
            <a:off x="3286956" y="3823089"/>
            <a:ext cx="2730810" cy="2369649"/>
            <a:chOff x="3286956" y="3823089"/>
            <a:chExt cx="2730810" cy="2369649"/>
          </a:xfrm>
        </p:grpSpPr>
        <p:pic>
          <p:nvPicPr>
            <p:cNvPr id="13" name="Picture 12" descr="A picture containing web, chain, outdoor object&#10;&#10;Description automatically generated">
              <a:extLst>
                <a:ext uri="{FF2B5EF4-FFF2-40B4-BE49-F238E27FC236}">
                  <a16:creationId xmlns:a16="http://schemas.microsoft.com/office/drawing/2014/main" id="{552792C8-F28E-71B5-FA5A-DA97F164F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6956" y="3823089"/>
              <a:ext cx="2730810" cy="204810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CF23F4-8B36-2F90-5324-5442024CA025}"/>
                </a:ext>
              </a:extLst>
            </p:cNvPr>
            <p:cNvSpPr txBox="1"/>
            <p:nvPr/>
          </p:nvSpPr>
          <p:spPr>
            <a:xfrm>
              <a:off x="3539780" y="5884961"/>
              <a:ext cx="1968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Vegetation segmented</a:t>
              </a:r>
              <a:endParaRPr lang="en-US" sz="1400" i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67DE62-FCB1-6640-15DE-EFEC74BF4DE3}"/>
              </a:ext>
            </a:extLst>
          </p:cNvPr>
          <p:cNvGrpSpPr/>
          <p:nvPr/>
        </p:nvGrpSpPr>
        <p:grpSpPr>
          <a:xfrm>
            <a:off x="6183541" y="3823089"/>
            <a:ext cx="2730810" cy="2355884"/>
            <a:chOff x="6183541" y="3823089"/>
            <a:chExt cx="2730810" cy="2355884"/>
          </a:xfrm>
        </p:grpSpPr>
        <p:pic>
          <p:nvPicPr>
            <p:cNvPr id="12" name="Picture 11" descr="A picture containing outdoor object, chain&#10;&#10;Description automatically generated">
              <a:extLst>
                <a:ext uri="{FF2B5EF4-FFF2-40B4-BE49-F238E27FC236}">
                  <a16:creationId xmlns:a16="http://schemas.microsoft.com/office/drawing/2014/main" id="{2D65BC12-2151-0DD2-B6AD-9CE2B3403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541" y="3823089"/>
              <a:ext cx="2730810" cy="204810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433498-8A96-B43D-C7C4-239F82C13BFE}"/>
                </a:ext>
              </a:extLst>
            </p:cNvPr>
            <p:cNvSpPr txBox="1"/>
            <p:nvPr/>
          </p:nvSpPr>
          <p:spPr>
            <a:xfrm>
              <a:off x="6436365" y="5871196"/>
              <a:ext cx="19864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Canny Edges Detector</a:t>
              </a:r>
              <a:endParaRPr lang="en-US" sz="1400" i="1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3867A9C-82A1-839B-0E25-8AFC631F07BC}"/>
              </a:ext>
            </a:extLst>
          </p:cNvPr>
          <p:cNvSpPr txBox="1"/>
          <p:nvPr/>
        </p:nvSpPr>
        <p:spPr>
          <a:xfrm>
            <a:off x="5077018" y="1902704"/>
            <a:ext cx="36070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Advantages : 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Threshold independent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Robust to shadows and colour variation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563E0-2CC7-B328-66E2-78064FD70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135" y="0"/>
            <a:ext cx="5074865" cy="9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B90E63-BE42-54AB-6C60-2D98767421E5}"/>
              </a:ext>
            </a:extLst>
          </p:cNvPr>
          <p:cNvSpPr/>
          <p:nvPr/>
        </p:nvSpPr>
        <p:spPr>
          <a:xfrm>
            <a:off x="4824046" y="0"/>
            <a:ext cx="1060939" cy="562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49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745FD9C5-D22C-1FE8-E467-E3FBC0DE8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t="5953" r="12299" b="1768"/>
          <a:stretch/>
        </p:blipFill>
        <p:spPr>
          <a:xfrm>
            <a:off x="3942331" y="853481"/>
            <a:ext cx="1068172" cy="301777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25" y="304586"/>
            <a:ext cx="8046244" cy="900000"/>
          </a:xfrm>
        </p:spPr>
        <p:txBody>
          <a:bodyPr/>
          <a:lstStyle/>
          <a:p>
            <a:r>
              <a:rPr lang="de-DE" dirty="0" err="1"/>
              <a:t>Constrained</a:t>
            </a:r>
            <a:r>
              <a:rPr lang="de-DE" dirty="0"/>
              <a:t> Hough Transform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F306-00A6-4E37-8BFD-9EFD6982EC77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F82BFA-04D4-7F61-2341-B88FA125806C}"/>
              </a:ext>
            </a:extLst>
          </p:cNvPr>
          <p:cNvGrpSpPr/>
          <p:nvPr/>
        </p:nvGrpSpPr>
        <p:grpSpPr>
          <a:xfrm>
            <a:off x="382756" y="1012005"/>
            <a:ext cx="2495450" cy="2179365"/>
            <a:chOff x="752076" y="884381"/>
            <a:chExt cx="2495450" cy="2179365"/>
          </a:xfrm>
        </p:grpSpPr>
        <p:pic>
          <p:nvPicPr>
            <p:cNvPr id="27" name="Picture 26" descr="A picture containing text, outdoor object, web&#10;&#10;Description automatically generated">
              <a:extLst>
                <a:ext uri="{FF2B5EF4-FFF2-40B4-BE49-F238E27FC236}">
                  <a16:creationId xmlns:a16="http://schemas.microsoft.com/office/drawing/2014/main" id="{4214E004-494E-7640-91D0-C14C7C34A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76" y="884381"/>
              <a:ext cx="2495450" cy="187158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0F05FF-0834-9EA2-B9CE-19D6E71C3DBD}"/>
                </a:ext>
              </a:extLst>
            </p:cNvPr>
            <p:cNvSpPr txBox="1"/>
            <p:nvPr/>
          </p:nvSpPr>
          <p:spPr>
            <a:xfrm>
              <a:off x="1209488" y="2755969"/>
              <a:ext cx="1580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/>
                <a:t>Vegetation Image</a:t>
              </a:r>
              <a:endParaRPr lang="en-US" sz="1400" i="1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37D33D8-80F3-888B-38BA-C0ED20B75A46}"/>
              </a:ext>
            </a:extLst>
          </p:cNvPr>
          <p:cNvSpPr txBox="1"/>
          <p:nvPr/>
        </p:nvSpPr>
        <p:spPr>
          <a:xfrm>
            <a:off x="5010503" y="2144669"/>
            <a:ext cx="9533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i="1" dirty="0"/>
              <a:t>Image in Hough Space, the maximum value is taken</a:t>
            </a:r>
            <a:endParaRPr lang="en-US" sz="1300" i="1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CF6B9C-4193-9A95-154B-A5C3F9873849}"/>
              </a:ext>
            </a:extLst>
          </p:cNvPr>
          <p:cNvGrpSpPr/>
          <p:nvPr/>
        </p:nvGrpSpPr>
        <p:grpSpPr>
          <a:xfrm>
            <a:off x="404218" y="4205624"/>
            <a:ext cx="3804045" cy="2108157"/>
            <a:chOff x="-642214" y="3789105"/>
            <a:chExt cx="4252215" cy="2285714"/>
          </a:xfrm>
        </p:grpSpPr>
        <p:pic>
          <p:nvPicPr>
            <p:cNvPr id="21" name="Picture 20" descr="A picture containing outdoor, way&#10;&#10;Description automatically generated">
              <a:extLst>
                <a:ext uri="{FF2B5EF4-FFF2-40B4-BE49-F238E27FC236}">
                  <a16:creationId xmlns:a16="http://schemas.microsoft.com/office/drawing/2014/main" id="{FA91D319-5797-0EBC-150A-31C01EFD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382" y="3789105"/>
              <a:ext cx="3047619" cy="228571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36EDA2-893E-5026-BE42-70AEF1BAB895}"/>
                </a:ext>
              </a:extLst>
            </p:cNvPr>
            <p:cNvSpPr txBox="1"/>
            <p:nvPr/>
          </p:nvSpPr>
          <p:spPr>
            <a:xfrm>
              <a:off x="-642214" y="5507531"/>
              <a:ext cx="1278734" cy="567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i="1" dirty="0"/>
                <a:t>Line Detected</a:t>
              </a:r>
              <a:endParaRPr lang="en-US" sz="1400" i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2920CA-E289-B30D-69C3-CD7E441BBE32}"/>
              </a:ext>
            </a:extLst>
          </p:cNvPr>
          <p:cNvGrpSpPr/>
          <p:nvPr/>
        </p:nvGrpSpPr>
        <p:grpSpPr>
          <a:xfrm>
            <a:off x="4637272" y="4205623"/>
            <a:ext cx="3836883" cy="2158414"/>
            <a:chOff x="4064267" y="3687905"/>
            <a:chExt cx="4288923" cy="2316908"/>
          </a:xfrm>
        </p:grpSpPr>
        <p:pic>
          <p:nvPicPr>
            <p:cNvPr id="23" name="Picture 22" descr="A picture containing outdoor object, web&#10;&#10;Description automatically generated">
              <a:extLst>
                <a:ext uri="{FF2B5EF4-FFF2-40B4-BE49-F238E27FC236}">
                  <a16:creationId xmlns:a16="http://schemas.microsoft.com/office/drawing/2014/main" id="{7410AE6F-D145-E651-B91F-71434648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5571" y="3687905"/>
              <a:ext cx="3047619" cy="22857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27F4BB-FBF6-EBEC-CE30-23001AF4B2B7}"/>
                </a:ext>
              </a:extLst>
            </p:cNvPr>
            <p:cNvSpPr txBox="1"/>
            <p:nvPr/>
          </p:nvSpPr>
          <p:spPr>
            <a:xfrm>
              <a:off x="4064267" y="4980645"/>
              <a:ext cx="1278734" cy="1024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i="1" dirty="0"/>
                <a:t>New masked image to be process</a:t>
              </a:r>
              <a:endParaRPr lang="en-US" sz="1400" i="1" dirty="0"/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4CB500-6DAF-7905-AB38-9D06E21D9E8B}"/>
              </a:ext>
            </a:extLst>
          </p:cNvPr>
          <p:cNvCxnSpPr>
            <a:cxnSpLocks/>
          </p:cNvCxnSpPr>
          <p:nvPr/>
        </p:nvCxnSpPr>
        <p:spPr>
          <a:xfrm>
            <a:off x="2878206" y="2054905"/>
            <a:ext cx="106412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C99DD09-3868-FF91-9730-F6F40D33987B}"/>
              </a:ext>
            </a:extLst>
          </p:cNvPr>
          <p:cNvCxnSpPr>
            <a:cxnSpLocks/>
          </p:cNvCxnSpPr>
          <p:nvPr/>
        </p:nvCxnSpPr>
        <p:spPr>
          <a:xfrm>
            <a:off x="5010503" y="2054905"/>
            <a:ext cx="254705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707C28E-68D1-CD16-894B-8F82C5B1FC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12612" r="1247"/>
          <a:stretch/>
        </p:blipFill>
        <p:spPr>
          <a:xfrm>
            <a:off x="4252108" y="3010"/>
            <a:ext cx="4891892" cy="82141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E586E43-63A0-499F-04E4-678463E52F40}"/>
              </a:ext>
            </a:extLst>
          </p:cNvPr>
          <p:cNvCxnSpPr>
            <a:cxnSpLocks/>
            <a:endCxn id="21" idx="1"/>
          </p:cNvCxnSpPr>
          <p:nvPr/>
        </p:nvCxnSpPr>
        <p:spPr>
          <a:xfrm rot="10800000" flipV="1">
            <a:off x="1481854" y="3966301"/>
            <a:ext cx="7359030" cy="1293401"/>
          </a:xfrm>
          <a:prstGeom prst="bentConnector3">
            <a:avLst>
              <a:gd name="adj1" fmla="val 11457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494BF21-6231-A89C-B1FD-8A8E1E8A375A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4208263" y="5259703"/>
            <a:ext cx="1539484" cy="1059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D8411681-C6C2-F036-DA1E-9DA77EAA9E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6236" r="12383" b="2112"/>
          <a:stretch/>
        </p:blipFill>
        <p:spPr>
          <a:xfrm>
            <a:off x="7549444" y="895612"/>
            <a:ext cx="1045679" cy="29843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FE4AD4-69BE-E60B-7AFA-99309A3E84C1}"/>
              </a:ext>
            </a:extLst>
          </p:cNvPr>
          <p:cNvSpPr/>
          <p:nvPr/>
        </p:nvSpPr>
        <p:spPr>
          <a:xfrm>
            <a:off x="8152327" y="948531"/>
            <a:ext cx="321828" cy="2598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FA74DC-1565-35AC-7EEB-F295F3F347CE}"/>
              </a:ext>
            </a:extLst>
          </p:cNvPr>
          <p:cNvSpPr txBox="1"/>
          <p:nvPr/>
        </p:nvSpPr>
        <p:spPr>
          <a:xfrm>
            <a:off x="6524665" y="2482416"/>
            <a:ext cx="111644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00" i="1" dirty="0"/>
              <a:t>New Hough Space, band around detected angle</a:t>
            </a:r>
            <a:endParaRPr lang="en-US" sz="13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698492-84A9-2A12-6B7E-D4765126BF35}"/>
              </a:ext>
            </a:extLst>
          </p:cNvPr>
          <p:cNvSpPr/>
          <p:nvPr/>
        </p:nvSpPr>
        <p:spPr>
          <a:xfrm>
            <a:off x="5963851" y="0"/>
            <a:ext cx="847257" cy="523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97B4AA-A388-F2E5-6A0D-0B54FEC51486}"/>
              </a:ext>
            </a:extLst>
          </p:cNvPr>
          <p:cNvSpPr/>
          <p:nvPr/>
        </p:nvSpPr>
        <p:spPr>
          <a:xfrm rot="17839673">
            <a:off x="5239833" y="5100153"/>
            <a:ext cx="2250472" cy="2621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0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Vanishing</a:t>
            </a:r>
            <a:r>
              <a:rPr lang="de-DE" dirty="0"/>
              <a:t> Point </a:t>
            </a:r>
            <a:r>
              <a:rPr lang="de-DE" dirty="0" err="1"/>
              <a:t>Calculation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638" y="1592978"/>
            <a:ext cx="2993599" cy="555880"/>
          </a:xfrm>
        </p:spPr>
        <p:txBody>
          <a:bodyPr/>
          <a:lstStyle/>
          <a:p>
            <a:pPr marL="0" indent="0">
              <a:buNone/>
            </a:pPr>
            <a:r>
              <a:rPr lang="de-CH" sz="1400" dirty="0" err="1"/>
              <a:t>Vanishing</a:t>
            </a:r>
            <a:r>
              <a:rPr lang="de-CH" sz="1400" dirty="0"/>
              <a:t> </a:t>
            </a:r>
            <a:r>
              <a:rPr lang="de-CH" sz="1400" dirty="0" err="1"/>
              <a:t>point</a:t>
            </a:r>
            <a:r>
              <a:rPr lang="de-CH" sz="1400" dirty="0"/>
              <a:t> = </a:t>
            </a:r>
            <a:r>
              <a:rPr lang="de-CH" sz="1400" dirty="0" err="1"/>
              <a:t>point</a:t>
            </a:r>
            <a:r>
              <a:rPr lang="de-CH" sz="1400" dirty="0"/>
              <a:t> </a:t>
            </a:r>
            <a:r>
              <a:rPr lang="de-CH" sz="1400" dirty="0" err="1"/>
              <a:t>described</a:t>
            </a:r>
            <a:r>
              <a:rPr lang="de-CH" sz="1400" dirty="0"/>
              <a:t> </a:t>
            </a:r>
            <a:r>
              <a:rPr lang="de-CH" sz="1400" dirty="0" err="1"/>
              <a:t>by</a:t>
            </a:r>
            <a:r>
              <a:rPr lang="de-CH" sz="1400" dirty="0"/>
              <a:t> </a:t>
            </a:r>
            <a:r>
              <a:rPr lang="de-CH" sz="1400" dirty="0" err="1"/>
              <a:t>main</a:t>
            </a:r>
            <a:r>
              <a:rPr lang="de-CH" sz="1400" dirty="0"/>
              <a:t> </a:t>
            </a:r>
            <a:r>
              <a:rPr lang="de-CH" sz="1400" dirty="0" err="1"/>
              <a:t>sinusoidal</a:t>
            </a:r>
            <a:r>
              <a:rPr lang="de-CH" sz="1400" dirty="0"/>
              <a:t> in Hough Space</a:t>
            </a:r>
          </a:p>
          <a:p>
            <a:pPr marL="0" indent="0">
              <a:buNone/>
            </a:pPr>
            <a:endParaRPr lang="de-CH" sz="14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F306-00A6-4E37-8BFD-9EFD6982EC77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2E5889-2086-B85D-A7DF-BEDC916D58AD}"/>
              </a:ext>
            </a:extLst>
          </p:cNvPr>
          <p:cNvGrpSpPr/>
          <p:nvPr/>
        </p:nvGrpSpPr>
        <p:grpSpPr>
          <a:xfrm>
            <a:off x="4408507" y="1450333"/>
            <a:ext cx="4065649" cy="1802135"/>
            <a:chOff x="2375682" y="1160351"/>
            <a:chExt cx="4065649" cy="18021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2BE0C8-207F-AEAC-6157-54B1BD65A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5682" y="1160351"/>
              <a:ext cx="4065649" cy="13970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5690AF-B88E-F7B0-D7DE-A0E35383ACD0}"/>
                </a:ext>
              </a:extLst>
            </p:cNvPr>
            <p:cNvSpPr txBox="1"/>
            <p:nvPr/>
          </p:nvSpPr>
          <p:spPr>
            <a:xfrm>
              <a:off x="2882592" y="2500821"/>
              <a:ext cx="31751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200" i="1" dirty="0"/>
                <a:t>Hough Transformation of a set of lines that intersect in a single point [1] </a:t>
              </a:r>
              <a:endParaRPr lang="en-US" sz="1200" i="1" dirty="0"/>
            </a:p>
          </p:txBody>
        </p:sp>
      </p:grpSp>
      <p:pic>
        <p:nvPicPr>
          <p:cNvPr id="10" name="Picture 9" descr="A picture containing outdoor, red, post, laser&#10;&#10;Description automatically generated">
            <a:extLst>
              <a:ext uri="{FF2B5EF4-FFF2-40B4-BE49-F238E27FC236}">
                <a16:creationId xmlns:a16="http://schemas.microsoft.com/office/drawing/2014/main" id="{7D0CEDDE-A16F-A6CD-6A75-D38AEC2E9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47" y="3829208"/>
            <a:ext cx="4961469" cy="17662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713D7E-4E3B-E556-654B-322699EA2A2A}"/>
              </a:ext>
            </a:extLst>
          </p:cNvPr>
          <p:cNvSpPr txBox="1"/>
          <p:nvPr/>
        </p:nvSpPr>
        <p:spPr>
          <a:xfrm>
            <a:off x="5045050" y="6135984"/>
            <a:ext cx="409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[1] : </a:t>
            </a:r>
            <a:r>
              <a:rPr lang="en-GB" sz="1200" i="1" dirty="0"/>
              <a:t>Vanishing Point Detection in the Hough Transform</a:t>
            </a:r>
          </a:p>
          <a:p>
            <a:r>
              <a:rPr lang="en-GB" sz="1200" i="1" dirty="0"/>
              <a:t>Space, </a:t>
            </a:r>
            <a:r>
              <a:rPr lang="it-IT" sz="1200" dirty="0"/>
              <a:t>Andrea </a:t>
            </a:r>
            <a:r>
              <a:rPr lang="it-IT" sz="1200" dirty="0" err="1"/>
              <a:t>Matessi</a:t>
            </a:r>
            <a:r>
              <a:rPr lang="it-IT" sz="1200" dirty="0"/>
              <a:t> and Luca Lombardi</a:t>
            </a:r>
            <a:endParaRPr lang="en-GB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B05B90-DA2F-F423-3A69-B8867E1BD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883" y="16688"/>
            <a:ext cx="4925117" cy="899999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6C5E99-7378-D7EB-FF65-6E5A3CA3676B}"/>
              </a:ext>
            </a:extLst>
          </p:cNvPr>
          <p:cNvSpPr/>
          <p:nvPr/>
        </p:nvSpPr>
        <p:spPr>
          <a:xfrm>
            <a:off x="6644681" y="57150"/>
            <a:ext cx="1060939" cy="562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29C9BAE9-D72F-75D3-ABEF-45A96642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" y="2148858"/>
            <a:ext cx="3801054" cy="43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8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Masking</a:t>
            </a:r>
            <a:r>
              <a:rPr lang="de-DE" dirty="0"/>
              <a:t> per </a:t>
            </a:r>
            <a:r>
              <a:rPr lang="de-DE" dirty="0" err="1"/>
              <a:t>crop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766" y="3850033"/>
            <a:ext cx="7306390" cy="622697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previously</a:t>
            </a:r>
            <a:r>
              <a:rPr lang="de-CH" dirty="0"/>
              <a:t> </a:t>
            </a:r>
            <a:r>
              <a:rPr lang="de-CH" dirty="0" err="1"/>
              <a:t>detected</a:t>
            </a:r>
            <a:r>
              <a:rPr lang="de-CH" dirty="0"/>
              <a:t> </a:t>
            </a:r>
            <a:r>
              <a:rPr lang="de-CH" dirty="0" err="1"/>
              <a:t>line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create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mask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will </a:t>
            </a:r>
            <a:r>
              <a:rPr lang="de-CH" dirty="0" err="1"/>
              <a:t>isolate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pixels</a:t>
            </a:r>
            <a:r>
              <a:rPr lang="de-CH" dirty="0"/>
              <a:t> </a:t>
            </a:r>
            <a:r>
              <a:rPr lang="de-CH" dirty="0" err="1"/>
              <a:t>corresponding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a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crop</a:t>
            </a:r>
            <a:r>
              <a:rPr lang="de-CH" dirty="0"/>
              <a:t> </a:t>
            </a:r>
            <a:r>
              <a:rPr lang="de-CH" dirty="0" err="1"/>
              <a:t>row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next</a:t>
            </a:r>
            <a:r>
              <a:rPr lang="de-CH" dirty="0"/>
              <a:t> </a:t>
            </a:r>
            <a:r>
              <a:rPr lang="de-CH" dirty="0" err="1"/>
              <a:t>image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CF306-00A6-4E37-8BFD-9EFD6982EC77}" type="datetime1">
              <a:rPr lang="de-CH" noProof="0" smtClean="0"/>
              <a:t>22.01.2023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353737-6C86-47C5-459E-445775135AC3}"/>
              </a:ext>
            </a:extLst>
          </p:cNvPr>
          <p:cNvGrpSpPr/>
          <p:nvPr/>
        </p:nvGrpSpPr>
        <p:grpSpPr>
          <a:xfrm>
            <a:off x="232704" y="1086007"/>
            <a:ext cx="8678592" cy="2277002"/>
            <a:chOff x="156899" y="1320678"/>
            <a:chExt cx="8678592" cy="22770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A569C4D-3BFB-ACFB-A94A-BEA22EE0DFE9}"/>
                </a:ext>
              </a:extLst>
            </p:cNvPr>
            <p:cNvGrpSpPr/>
            <p:nvPr/>
          </p:nvGrpSpPr>
          <p:grpSpPr>
            <a:xfrm>
              <a:off x="3136518" y="1335073"/>
              <a:ext cx="2560053" cy="2262607"/>
              <a:chOff x="3136518" y="1335073"/>
              <a:chExt cx="2560053" cy="2262607"/>
            </a:xfrm>
          </p:grpSpPr>
          <p:pic>
            <p:nvPicPr>
              <p:cNvPr id="10" name="Picture 9" descr="Shape&#10;&#10;Description automatically generated">
                <a:extLst>
                  <a:ext uri="{FF2B5EF4-FFF2-40B4-BE49-F238E27FC236}">
                    <a16:creationId xmlns:a16="http://schemas.microsoft.com/office/drawing/2014/main" id="{11EF8ADB-D1A4-06D9-69C8-CC027573A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6518" y="1335073"/>
                <a:ext cx="2560053" cy="1920039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4750BB-7124-56E8-C9BA-3717652C47C0}"/>
                  </a:ext>
                </a:extLst>
              </p:cNvPr>
              <p:cNvSpPr txBox="1"/>
              <p:nvPr/>
            </p:nvSpPr>
            <p:spPr>
              <a:xfrm>
                <a:off x="4078951" y="3289903"/>
                <a:ext cx="6126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i="1" dirty="0"/>
                  <a:t>Mask</a:t>
                </a:r>
                <a:endParaRPr lang="en-US" sz="1600" i="1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3BECD2-9B39-08DB-6610-2D4A4530FF13}"/>
                </a:ext>
              </a:extLst>
            </p:cNvPr>
            <p:cNvGrpSpPr/>
            <p:nvPr/>
          </p:nvGrpSpPr>
          <p:grpSpPr>
            <a:xfrm>
              <a:off x="156899" y="1335073"/>
              <a:ext cx="2540861" cy="2227817"/>
              <a:chOff x="156899" y="1335073"/>
              <a:chExt cx="2540861" cy="2227817"/>
            </a:xfrm>
          </p:grpSpPr>
          <p:pic>
            <p:nvPicPr>
              <p:cNvPr id="7" name="Picture 6" descr="A picture containing smoke, chain, metalware, dark&#10;&#10;Description automatically generated">
                <a:extLst>
                  <a:ext uri="{FF2B5EF4-FFF2-40B4-BE49-F238E27FC236}">
                    <a16:creationId xmlns:a16="http://schemas.microsoft.com/office/drawing/2014/main" id="{FC5F2217-D700-ED9A-D716-C9FBDEFB8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899" y="1335073"/>
                <a:ext cx="2540861" cy="1905645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8151B0-DADC-9E27-B3E9-06DDEF44B704}"/>
                  </a:ext>
                </a:extLst>
              </p:cNvPr>
              <p:cNvSpPr txBox="1"/>
              <p:nvPr/>
            </p:nvSpPr>
            <p:spPr>
              <a:xfrm>
                <a:off x="156899" y="3255113"/>
                <a:ext cx="2540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i="1" dirty="0"/>
                  <a:t>Vegetation Image</a:t>
                </a:r>
                <a:endParaRPr lang="en-US" sz="1400" i="1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FDC7A1-1D93-C94E-389D-F333588F1F8D}"/>
                </a:ext>
              </a:extLst>
            </p:cNvPr>
            <p:cNvGrpSpPr/>
            <p:nvPr/>
          </p:nvGrpSpPr>
          <p:grpSpPr>
            <a:xfrm>
              <a:off x="6275438" y="1320678"/>
              <a:ext cx="2560053" cy="2242212"/>
              <a:chOff x="6275438" y="1320678"/>
              <a:chExt cx="2560053" cy="2242212"/>
            </a:xfrm>
          </p:grpSpPr>
          <p:pic>
            <p:nvPicPr>
              <p:cNvPr id="12" name="Picture 11" descr="A picture containing smoke, coming, dark, chain&#10;&#10;Description automatically generated">
                <a:extLst>
                  <a:ext uri="{FF2B5EF4-FFF2-40B4-BE49-F238E27FC236}">
                    <a16:creationId xmlns:a16="http://schemas.microsoft.com/office/drawing/2014/main" id="{5E8CFFAE-164A-9D70-72C0-CA20EE2F9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5438" y="1320678"/>
                <a:ext cx="2560053" cy="192004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A8223C-6CFC-81CA-D61E-628E8881E555}"/>
                  </a:ext>
                </a:extLst>
              </p:cNvPr>
              <p:cNvSpPr txBox="1"/>
              <p:nvPr/>
            </p:nvSpPr>
            <p:spPr>
              <a:xfrm>
                <a:off x="6660906" y="3255113"/>
                <a:ext cx="1657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i="1" dirty="0"/>
                  <a:t>Crop Row masked</a:t>
                </a:r>
                <a:endParaRPr lang="en-US" sz="1400" i="1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844417-B056-C145-3BF5-68CD0507B150}"/>
              </a:ext>
            </a:extLst>
          </p:cNvPr>
          <p:cNvGrpSpPr/>
          <p:nvPr/>
        </p:nvGrpSpPr>
        <p:grpSpPr>
          <a:xfrm>
            <a:off x="2151747" y="4601034"/>
            <a:ext cx="5338428" cy="1793105"/>
            <a:chOff x="2213275" y="4622524"/>
            <a:chExt cx="5338428" cy="17931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6B34BD-D7A4-7B04-0B65-254D00C94C94}"/>
                </a:ext>
              </a:extLst>
            </p:cNvPr>
            <p:cNvGrpSpPr/>
            <p:nvPr/>
          </p:nvGrpSpPr>
          <p:grpSpPr>
            <a:xfrm>
              <a:off x="2213275" y="4630225"/>
              <a:ext cx="2540861" cy="1785404"/>
              <a:chOff x="292462" y="4395873"/>
              <a:chExt cx="2540861" cy="1785404"/>
            </a:xfrm>
          </p:grpSpPr>
          <p:pic>
            <p:nvPicPr>
              <p:cNvPr id="17" name="Picture 16" descr="A picture containing ground, outdoor&#10;&#10;Description automatically generated">
                <a:extLst>
                  <a:ext uri="{FF2B5EF4-FFF2-40B4-BE49-F238E27FC236}">
                    <a16:creationId xmlns:a16="http://schemas.microsoft.com/office/drawing/2014/main" id="{7A54A51F-EA91-1D83-DBEC-ED5CEF83B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897" y="4749319"/>
                <a:ext cx="1909278" cy="1431958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118169-D9B5-78D9-FE58-5B638ABFE735}"/>
                  </a:ext>
                </a:extLst>
              </p:cNvPr>
              <p:cNvSpPr txBox="1"/>
              <p:nvPr/>
            </p:nvSpPr>
            <p:spPr>
              <a:xfrm>
                <a:off x="292462" y="4395873"/>
                <a:ext cx="2540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i="1" dirty="0"/>
                  <a:t>Lines found with Hough</a:t>
                </a:r>
                <a:endParaRPr lang="en-US" sz="1400" i="1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05B6BF0-EFCC-CA38-2089-EDB6D2226830}"/>
                </a:ext>
              </a:extLst>
            </p:cNvPr>
            <p:cNvGrpSpPr/>
            <p:nvPr/>
          </p:nvGrpSpPr>
          <p:grpSpPr>
            <a:xfrm>
              <a:off x="4716343" y="4622524"/>
              <a:ext cx="2835360" cy="1791202"/>
              <a:chOff x="5674743" y="4427569"/>
              <a:chExt cx="2835360" cy="1791202"/>
            </a:xfrm>
          </p:grpSpPr>
          <p:pic>
            <p:nvPicPr>
              <p:cNvPr id="19" name="Picture 18" descr="A picture containing outdoor, ground&#10;&#10;Description automatically generated">
                <a:extLst>
                  <a:ext uri="{FF2B5EF4-FFF2-40B4-BE49-F238E27FC236}">
                    <a16:creationId xmlns:a16="http://schemas.microsoft.com/office/drawing/2014/main" id="{62A9CD19-4FA9-3C7C-0332-DDF6FC7A0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6657" y="4786813"/>
                <a:ext cx="1909277" cy="143195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B926604-860C-6276-FAC5-89D49092E12B}"/>
                  </a:ext>
                </a:extLst>
              </p:cNvPr>
              <p:cNvSpPr txBox="1"/>
              <p:nvPr/>
            </p:nvSpPr>
            <p:spPr>
              <a:xfrm>
                <a:off x="5674743" y="4427569"/>
                <a:ext cx="2835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i="1" dirty="0"/>
                  <a:t>Lines found with RANSAC</a:t>
                </a:r>
                <a:endParaRPr lang="en-US" sz="1400" i="1" dirty="0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CB7DFC7-C316-1479-2421-E24D408A4D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935" y="11868"/>
            <a:ext cx="5039065" cy="9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B8DEEE0-2B44-7CD3-505D-3E6F119DF108}"/>
              </a:ext>
            </a:extLst>
          </p:cNvPr>
          <p:cNvSpPr/>
          <p:nvPr/>
        </p:nvSpPr>
        <p:spPr>
          <a:xfrm>
            <a:off x="7413217" y="11868"/>
            <a:ext cx="1060939" cy="562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3423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owerPoint_Template_New" id="{39DD5589-0FE8-B84D-AFDE-1F06AF75901B}" vid="{4BA16690-CD7B-B242-BE53-4BFCE2C4E570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PowerPoint_Template_New (2)</Template>
  <TotalTime>0</TotalTime>
  <Words>634</Words>
  <Application>Microsoft Office PowerPoint</Application>
  <PresentationFormat>On-screen Show (4:3)</PresentationFormat>
  <Paragraphs>163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Symbol</vt:lpstr>
      <vt:lpstr>ETH Zürich</vt:lpstr>
      <vt:lpstr>Autonomous Crop Row Detection for a Laser-based Weeding Robot </vt:lpstr>
      <vt:lpstr>The Caterra Project  </vt:lpstr>
      <vt:lpstr>State of the art </vt:lpstr>
      <vt:lpstr>Algorithm</vt:lpstr>
      <vt:lpstr>Sky Removal</vt:lpstr>
      <vt:lpstr>Vegetation Segmentation</vt:lpstr>
      <vt:lpstr>Constrained Hough Transform</vt:lpstr>
      <vt:lpstr>Vanishing Point Calculation</vt:lpstr>
      <vt:lpstr>Masking per crop</vt:lpstr>
      <vt:lpstr>RANSAC Lines</vt:lpstr>
      <vt:lpstr>Evaluation</vt:lpstr>
      <vt:lpstr>Results (1) : </vt:lpstr>
      <vt:lpstr>Results (2) : </vt:lpstr>
      <vt:lpstr>Results (3)</vt:lpstr>
      <vt:lpstr>Failure Cases </vt:lpstr>
      <vt:lpstr>Future Work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Crop Row Detection for a Laser-based Weeding Robot</dc:title>
  <dc:creator>Roxane Mérat</dc:creator>
  <cp:lastModifiedBy>Roxane Mérat</cp:lastModifiedBy>
  <cp:revision>46</cp:revision>
  <cp:lastPrinted>2023-01-08T11:22:13Z</cp:lastPrinted>
  <dcterms:created xsi:type="dcterms:W3CDTF">2023-01-05T14:39:02Z</dcterms:created>
  <dcterms:modified xsi:type="dcterms:W3CDTF">2023-01-22T22:11:36Z</dcterms:modified>
</cp:coreProperties>
</file>